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81"/>
  </p:notesMasterIdLst>
  <p:handoutMasterIdLst>
    <p:handoutMasterId r:id="rId82"/>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92" r:id="rId14"/>
    <p:sldId id="382" r:id="rId15"/>
    <p:sldId id="258" r:id="rId16"/>
    <p:sldId id="329" r:id="rId17"/>
    <p:sldId id="330" r:id="rId18"/>
    <p:sldId id="331" r:id="rId19"/>
    <p:sldId id="332" r:id="rId20"/>
    <p:sldId id="383" r:id="rId21"/>
    <p:sldId id="384" r:id="rId22"/>
    <p:sldId id="385" r:id="rId23"/>
    <p:sldId id="387" r:id="rId24"/>
    <p:sldId id="390" r:id="rId25"/>
    <p:sldId id="391" r:id="rId26"/>
    <p:sldId id="334" r:id="rId27"/>
    <p:sldId id="333" r:id="rId28"/>
    <p:sldId id="339" r:id="rId29"/>
    <p:sldId id="371" r:id="rId30"/>
    <p:sldId id="340" r:id="rId31"/>
    <p:sldId id="372" r:id="rId32"/>
    <p:sldId id="373" r:id="rId33"/>
    <p:sldId id="259" r:id="rId34"/>
    <p:sldId id="335" r:id="rId35"/>
    <p:sldId id="366" r:id="rId36"/>
    <p:sldId id="367" r:id="rId37"/>
    <p:sldId id="336" r:id="rId38"/>
    <p:sldId id="342" r:id="rId39"/>
    <p:sldId id="343" r:id="rId40"/>
    <p:sldId id="337" r:id="rId41"/>
    <p:sldId id="319" r:id="rId42"/>
    <p:sldId id="368" r:id="rId43"/>
    <p:sldId id="262" r:id="rId44"/>
    <p:sldId id="344" r:id="rId45"/>
    <p:sldId id="345" r:id="rId46"/>
    <p:sldId id="393" r:id="rId47"/>
    <p:sldId id="394" r:id="rId48"/>
    <p:sldId id="395" r:id="rId49"/>
    <p:sldId id="346" r:id="rId50"/>
    <p:sldId id="263" r:id="rId51"/>
    <p:sldId id="306" r:id="rId52"/>
    <p:sldId id="307" r:id="rId53"/>
    <p:sldId id="349" r:id="rId54"/>
    <p:sldId id="295" r:id="rId55"/>
    <p:sldId id="308" r:id="rId56"/>
    <p:sldId id="287" r:id="rId57"/>
    <p:sldId id="309" r:id="rId58"/>
    <p:sldId id="264" r:id="rId59"/>
    <p:sldId id="293" r:id="rId60"/>
    <p:sldId id="294" r:id="rId61"/>
    <p:sldId id="310" r:id="rId62"/>
    <p:sldId id="374" r:id="rId63"/>
    <p:sldId id="375" r:id="rId64"/>
    <p:sldId id="376" r:id="rId65"/>
    <p:sldId id="377" r:id="rId66"/>
    <p:sldId id="378" r:id="rId67"/>
    <p:sldId id="379" r:id="rId68"/>
    <p:sldId id="380" r:id="rId69"/>
    <p:sldId id="311" r:id="rId70"/>
    <p:sldId id="288" r:id="rId71"/>
    <p:sldId id="289" r:id="rId72"/>
    <p:sldId id="292" r:id="rId73"/>
    <p:sldId id="312" r:id="rId74"/>
    <p:sldId id="396" r:id="rId75"/>
    <p:sldId id="291" r:id="rId76"/>
    <p:sldId id="290" r:id="rId77"/>
    <p:sldId id="267" r:id="rId78"/>
    <p:sldId id="397" r:id="rId79"/>
    <p:sldId id="369" r:id="rId8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067" autoAdjust="0"/>
  </p:normalViewPr>
  <p:slideViewPr>
    <p:cSldViewPr snapToGrid="0" snapToObjects="1">
      <p:cViewPr varScale="1">
        <p:scale>
          <a:sx n="87" d="100"/>
          <a:sy n="87" d="100"/>
        </p:scale>
        <p:origin x="2304" y="66"/>
      </p:cViewPr>
      <p:guideLst>
        <p:guide orient="horz" pos="2160"/>
        <p:guide pos="2880"/>
      </p:guideLst>
    </p:cSldViewPr>
  </p:slideViewPr>
  <p:outlineViewPr>
    <p:cViewPr>
      <p:scale>
        <a:sx n="33" d="100"/>
        <a:sy n="33" d="100"/>
      </p:scale>
      <p:origin x="0" y="-5453"/>
    </p:cViewPr>
  </p:outlineViewPr>
  <p:notesTextViewPr>
    <p:cViewPr>
      <p:scale>
        <a:sx n="100" d="100"/>
        <a:sy n="100"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11/4/2025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11/4/2025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1200" b="1" i="0" kern="1200" dirty="0">
                <a:solidFill>
                  <a:schemeClr val="tx1"/>
                </a:solidFill>
                <a:effectLst/>
                <a:latin typeface="+mn-lt"/>
                <a:ea typeface="+mn-ea"/>
                <a:cs typeface="+mn-cs"/>
              </a:rPr>
              <a:t>توضیح منحنی‌ها:</a:t>
            </a:r>
            <a:endParaRPr lang="fa-IR" sz="1200" b="0" i="0" kern="1200" dirty="0">
              <a:solidFill>
                <a:schemeClr val="tx1"/>
              </a:solidFill>
              <a:effectLst/>
              <a:latin typeface="+mn-lt"/>
              <a:ea typeface="+mn-ea"/>
              <a:cs typeface="+mn-cs"/>
            </a:endParaRPr>
          </a:p>
          <a:p>
            <a:pPr algn="r" rtl="1"/>
            <a:r>
              <a:rPr lang="fa-IR" sz="1200" b="1" i="0" kern="1200" dirty="0">
                <a:solidFill>
                  <a:schemeClr val="tx1"/>
                </a:solidFill>
                <a:effectLst/>
                <a:latin typeface="+mn-lt"/>
                <a:ea typeface="+mn-ea"/>
                <a:cs typeface="+mn-cs"/>
              </a:rPr>
              <a:t>منحنی قرمز (فرآیند متعارف):</a:t>
            </a:r>
            <a:r>
              <a:rPr lang="fa-IR" sz="1200" b="0" i="0" kern="1200" dirty="0">
                <a:solidFill>
                  <a:schemeClr val="tx1"/>
                </a:solidFill>
                <a:effectLst/>
                <a:latin typeface="+mn-lt"/>
                <a:ea typeface="+mn-ea"/>
                <a:cs typeface="+mn-cs"/>
              </a:rPr>
              <a:t> این منحنی نشان می‌دهد که در روش‌های سنتی (مانند مدل آبشاری)، </a:t>
            </a:r>
            <a:r>
              <a:rPr lang="fa-IR" sz="1200" b="1" i="0" kern="1200" dirty="0">
                <a:solidFill>
                  <a:schemeClr val="tx1"/>
                </a:solidFill>
                <a:effectLst/>
                <a:latin typeface="+mn-lt"/>
                <a:ea typeface="+mn-ea"/>
                <a:cs typeface="+mn-cs"/>
              </a:rPr>
              <a:t>هزینه اعمال تغییرات با گذشت زمان به شدت افزایش می‌یابد</a:t>
            </a:r>
            <a:r>
              <a:rPr lang="fa-IR" sz="1200" b="0" i="0" kern="1200" dirty="0">
                <a:solidFill>
                  <a:schemeClr val="tx1"/>
                </a:solidFill>
                <a:effectLst/>
                <a:latin typeface="+mn-lt"/>
                <a:ea typeface="+mn-ea"/>
                <a:cs typeface="+mn-cs"/>
              </a:rPr>
              <a:t>. در اوایل پروژه، تغییر ارزان و نسبتاً آسان است، اما هرچه به انتهای پروژه (مثلاً پس از تحویل نرم‌افزار) نزدیک می‌شویم، هزینه تغییر (از جمله تغییر در طراحی، کد، تست و مستندات) بسیار سرسام‌آور می‌شود. این به دلیل سخت‌گیری، وابستگی‌های زیاد و انجام تست‌های دیرهنگام در این روش است.</a:t>
            </a:r>
          </a:p>
          <a:p>
            <a:pPr algn="r" rtl="1"/>
            <a:r>
              <a:rPr lang="fa-IR" sz="1200" b="1" i="0" kern="1200" dirty="0">
                <a:solidFill>
                  <a:schemeClr val="tx1"/>
                </a:solidFill>
                <a:effectLst/>
                <a:latin typeface="+mn-lt"/>
                <a:ea typeface="+mn-ea"/>
                <a:cs typeface="+mn-cs"/>
              </a:rPr>
              <a:t>منحنی سبز (فرآیند چابک):</a:t>
            </a:r>
            <a:r>
              <a:rPr lang="fa-IR" sz="1200" b="0" i="0" kern="1200" dirty="0">
                <a:solidFill>
                  <a:schemeClr val="tx1"/>
                </a:solidFill>
                <a:effectLst/>
                <a:latin typeface="+mn-lt"/>
                <a:ea typeface="+mn-ea"/>
                <a:cs typeface="+mn-cs"/>
              </a:rPr>
              <a:t> این منحنی نشان می‌دهد که در روش‌های چابک، </a:t>
            </a:r>
            <a:r>
              <a:rPr lang="fa-IR" sz="1200" b="1" i="0" kern="1200" dirty="0">
                <a:solidFill>
                  <a:schemeClr val="tx1"/>
                </a:solidFill>
                <a:effectLst/>
                <a:latin typeface="+mn-lt"/>
                <a:ea typeface="+mn-ea"/>
                <a:cs typeface="+mn-cs"/>
              </a:rPr>
              <a:t>هزینه تغییر در طول کل چرخه توسعه تقریباً ثابت و کم باقی می‌ماند</a:t>
            </a:r>
            <a:r>
              <a:rPr lang="fa-IR" sz="1200" b="0" i="0" kern="1200" dirty="0">
                <a:solidFill>
                  <a:schemeClr val="tx1"/>
                </a:solidFill>
                <a:effectLst/>
                <a:latin typeface="+mn-lt"/>
                <a:ea typeface="+mn-ea"/>
                <a:cs typeface="+mn-cs"/>
              </a:rPr>
              <a:t>. دلیل این امر، ویژگی‌های کلیدی چابک مانند </a:t>
            </a:r>
            <a:r>
              <a:rPr lang="fa-IR" sz="1200" b="1" i="0" kern="1200" dirty="0">
                <a:solidFill>
                  <a:schemeClr val="tx1"/>
                </a:solidFill>
                <a:effectLst/>
                <a:latin typeface="+mn-lt"/>
                <a:ea typeface="+mn-ea"/>
                <a:cs typeface="+mn-cs"/>
              </a:rPr>
              <a:t>توسعه تدریجی و تکرارشونده</a:t>
            </a:r>
            <a:r>
              <a:rPr lang="fa-IR" sz="1200" b="0" i="0" kern="1200" dirty="0">
                <a:solidFill>
                  <a:schemeClr val="tx1"/>
                </a:solidFill>
                <a:effectLst/>
                <a:latin typeface="+mn-lt"/>
                <a:ea typeface="+mn-ea"/>
                <a:cs typeface="+mn-cs"/>
              </a:rPr>
              <a:t>، </a:t>
            </a:r>
            <a:r>
              <a:rPr lang="fa-IR" sz="1200" b="1" i="0" kern="1200" dirty="0">
                <a:solidFill>
                  <a:schemeClr val="tx1"/>
                </a:solidFill>
                <a:effectLst/>
                <a:latin typeface="+mn-lt"/>
                <a:ea typeface="+mn-ea"/>
                <a:cs typeface="+mn-cs"/>
              </a:rPr>
              <a:t>تست‌های مستمر</a:t>
            </a:r>
            <a:r>
              <a:rPr lang="fa-IR" sz="1200" b="0" i="0" kern="1200" dirty="0">
                <a:solidFill>
                  <a:schemeClr val="tx1"/>
                </a:solidFill>
                <a:effectLst/>
                <a:latin typeface="+mn-lt"/>
                <a:ea typeface="+mn-ea"/>
                <a:cs typeface="+mn-cs"/>
              </a:rPr>
              <a:t>، </a:t>
            </a:r>
            <a:r>
              <a:rPr lang="fa-IR" sz="1200" b="1" i="0" kern="1200" dirty="0">
                <a:solidFill>
                  <a:schemeClr val="tx1"/>
                </a:solidFill>
                <a:effectLst/>
                <a:latin typeface="+mn-lt"/>
                <a:ea typeface="+mn-ea"/>
                <a:cs typeface="+mn-cs"/>
              </a:rPr>
              <a:t>بازخورد مداوم از کاربر</a:t>
            </a:r>
            <a:r>
              <a:rPr lang="fa-IR" sz="1200" b="0" i="0" kern="1200" dirty="0">
                <a:solidFill>
                  <a:schemeClr val="tx1"/>
                </a:solidFill>
                <a:effectLst/>
                <a:latin typeface="+mn-lt"/>
                <a:ea typeface="+mn-ea"/>
                <a:cs typeface="+mn-cs"/>
              </a:rPr>
              <a:t> و </a:t>
            </a:r>
            <a:r>
              <a:rPr lang="fa-IR" sz="1200" b="1" i="0" kern="1200" dirty="0">
                <a:solidFill>
                  <a:schemeClr val="tx1"/>
                </a:solidFill>
                <a:effectLst/>
                <a:latin typeface="+mn-lt"/>
                <a:ea typeface="+mn-ea"/>
                <a:cs typeface="+mn-cs"/>
              </a:rPr>
              <a:t>طراحی انعطاف‌پذیر</a:t>
            </a:r>
            <a:r>
              <a:rPr lang="fa-IR" sz="1200" b="0" i="0" kern="1200" dirty="0">
                <a:solidFill>
                  <a:schemeClr val="tx1"/>
                </a:solidFill>
                <a:effectLst/>
                <a:latin typeface="+mn-lt"/>
                <a:ea typeface="+mn-ea"/>
                <a:cs typeface="+mn-cs"/>
              </a:rPr>
              <a:t> است. این رویکرد باعث می‌شود تا اعمال تغییرات حتی در مراحل پایانی پروژه نیز هزینه زیادی نداشته باشد.</a:t>
            </a:r>
          </a:p>
          <a:p>
            <a:pPr algn="r" rtl="1"/>
            <a:r>
              <a:rPr lang="fa-IR" sz="1200" b="1" i="0" kern="1200" dirty="0">
                <a:solidFill>
                  <a:schemeClr val="tx1"/>
                </a:solidFill>
                <a:effectLst/>
                <a:latin typeface="+mn-lt"/>
                <a:ea typeface="+mn-ea"/>
                <a:cs typeface="+mn-cs"/>
              </a:rPr>
              <a:t>منحنی نقطه‌چین سبز (هزینه ایده‌آل تغییر در چابک):</a:t>
            </a:r>
            <a:r>
              <a:rPr lang="fa-IR" sz="1200" b="0" i="0" kern="1200" dirty="0">
                <a:solidFill>
                  <a:schemeClr val="tx1"/>
                </a:solidFill>
                <a:effectLst/>
                <a:latin typeface="+mn-lt"/>
                <a:ea typeface="+mn-ea"/>
                <a:cs typeface="+mn-cs"/>
              </a:rPr>
              <a:t> این خط نشان‌دهنده یک حالت ایده‌آل نظری است که در آن تیم‌های چابک بسیار بالغ و کارآمد می‌توانند هزینه تغییرات را حتی کمتر از حد معمول نیز نگه دارند.</a:t>
            </a:r>
          </a:p>
          <a:p>
            <a:pPr algn="r" rtl="1"/>
            <a:r>
              <a:rPr lang="fa-IR" sz="1200" b="1" kern="1200" dirty="0">
                <a:solidFill>
                  <a:schemeClr val="tx1"/>
                </a:solidFill>
                <a:effectLst/>
                <a:latin typeface="+mn-lt"/>
                <a:ea typeface="+mn-ea"/>
                <a:cs typeface="+mn-cs"/>
              </a:rPr>
              <a:t>نتیجه‌گیری کلی:</a:t>
            </a:r>
          </a:p>
          <a:p>
            <a:pPr algn="r" rtl="1"/>
            <a:r>
              <a:rPr lang="fa-IR" sz="1200" b="1" i="0" kern="1200" dirty="0">
                <a:solidFill>
                  <a:schemeClr val="tx1"/>
                </a:solidFill>
                <a:effectLst/>
                <a:latin typeface="+mn-lt"/>
                <a:ea typeface="+mn-ea"/>
                <a:cs typeface="+mn-cs"/>
              </a:rPr>
              <a:t>پیام اصلی این نمودار این است:</a:t>
            </a:r>
            <a:r>
              <a:rPr lang="fa-IR" sz="1200" b="0" i="0" kern="1200" dirty="0">
                <a:solidFill>
                  <a:schemeClr val="tx1"/>
                </a:solidFill>
                <a:effectLst/>
                <a:latin typeface="+mn-lt"/>
                <a:ea typeface="+mn-ea"/>
                <a:cs typeface="+mn-cs"/>
              </a:rPr>
              <a:t> روش‌های چابک با "مسطح کردن منحنی هزینه تغییر"، انعطاف‌پذیری بسیار بیشتری را برای تیم‌های توسعه و مشتریان فراهم می‌کنند. این امر امکان پاسخگویی به تغییرات در نیازمندی‌ها یا کشف اطلاعات جدید را حتی در مراحل پایانی پروژه، بدون متحمل شدن هزینه‌های گزاف، ممکن می‌سازد. در مقابل، در روش‌های سنتی، تغییرپذیری پروژه به شدت کاهش یافته و هرگونه تغییر دیرهنگام، پرهزینه و پرریسک است.</a:t>
            </a:r>
          </a:p>
        </p:txBody>
      </p:sp>
      <p:sp>
        <p:nvSpPr>
          <p:cNvPr id="4" name="Slide Number Placeholder 3"/>
          <p:cNvSpPr>
            <a:spLocks noGrp="1"/>
          </p:cNvSpPr>
          <p:nvPr>
            <p:ph type="sldNum" sz="quarter" idx="5"/>
          </p:nvPr>
        </p:nvSpPr>
        <p:spPr/>
        <p:txBody>
          <a:bodyPr/>
          <a:lstStyle/>
          <a:p>
            <a:fld id="{C5ED926C-2523-DB4E-AA42-7803F6FA2B59}" type="slidenum">
              <a:rPr lang="en-US" smtClean="0"/>
              <a:t>3</a:t>
            </a:fld>
            <a:endParaRPr lang="en-US"/>
          </a:p>
        </p:txBody>
      </p:sp>
    </p:spTree>
    <p:extLst>
      <p:ext uri="{BB962C8B-B14F-4D97-AF65-F5344CB8AC3E}">
        <p14:creationId xmlns:p14="http://schemas.microsoft.com/office/powerpoint/2010/main" val="3907479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30334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3163597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algn="r" rtl="1"/>
            <a:r>
              <a:rPr lang="fa-IR" b="1" dirty="0"/>
              <a:t>مثال 1: توسعه یک سیستم بانکی با رعایت قوانین نظارتی (رویکرد ترکیبی)</a:t>
            </a:r>
          </a:p>
          <a:p>
            <a:pPr algn="r" rtl="1"/>
            <a:r>
              <a:rPr lang="fa-IR" b="1" dirty="0"/>
              <a:t>پروژه</a:t>
            </a:r>
            <a:r>
              <a:rPr lang="fa-IR" dirty="0"/>
              <a:t>: ساخت یک پلتفرم بانکداری آنلاین با الزامات سخت‌گیرانه نظارتی.</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پروژه با </a:t>
            </a:r>
            <a:r>
              <a:rPr lang="fa-IR" b="1" dirty="0"/>
              <a:t>مستندسازی دقیق ماژول‌های اصلی</a:t>
            </a:r>
            <a:r>
              <a:rPr lang="fa-IR" dirty="0"/>
              <a:t> مانند احراز هویت کاربران، مدیریت تراکنش‌ها و رعایت مقررات مالی آغاز می‌شود.</a:t>
            </a:r>
          </a:p>
          <a:p>
            <a:pPr marL="742950" lvl="1" indent="-285750" algn="r" rtl="1">
              <a:buFont typeface="Arial" panose="020B0604020202020204" pitchFamily="34" charset="0"/>
              <a:buChar char="•"/>
            </a:pPr>
            <a:r>
              <a:rPr lang="fa-IR" dirty="0"/>
              <a:t>در </a:t>
            </a:r>
            <a:r>
              <a:rPr lang="fa-IR" b="1" dirty="0"/>
              <a:t>فاز طراحی رسمی</a:t>
            </a:r>
            <a:r>
              <a:rPr lang="fa-IR" dirty="0"/>
              <a:t>، اطمینان حاصل می‌شود که پروتکل‌های امنیتی و استانداردهای نظارتی به‌درستی اجرا شوند.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ویژگی‌های غیراصلی مانند رابط کاربری و سیستم اعلان‌ها </a:t>
            </a:r>
            <a:r>
              <a:rPr lang="fa-IR" b="1" dirty="0"/>
              <a:t>به‌صورت تکرارشونده</a:t>
            </a:r>
            <a:r>
              <a:rPr lang="fa-IR" dirty="0"/>
              <a:t> توسعه می‌یابند.</a:t>
            </a:r>
          </a:p>
          <a:p>
            <a:pPr marL="742950" lvl="1" indent="-285750" algn="r" rtl="1">
              <a:buFont typeface="Arial" panose="020B0604020202020204" pitchFamily="34" charset="0"/>
              <a:buChar char="•"/>
            </a:pPr>
            <a:r>
              <a:rPr lang="fa-IR" b="1" dirty="0"/>
              <a:t>بازخوردهای ذینفعان داخلی و مشتریان</a:t>
            </a:r>
            <a:r>
              <a:rPr lang="fa-IR" dirty="0"/>
              <a:t> در طی اسپرینت‌های دو هفته‌ای جمع‌آوری و بهبودها انجام می‌شود.</a:t>
            </a:r>
          </a:p>
          <a:p>
            <a:pPr algn="r" rtl="1"/>
            <a:r>
              <a:rPr lang="fa-IR" b="1" dirty="0"/>
              <a:t>چرا این رویکرد موثر است؟</a:t>
            </a:r>
            <a:r>
              <a:rPr lang="fa-IR" dirty="0"/>
              <a:t>: نیازهای نظارتی مستلزم برنامه‌ریزی دقیق هستند، اما توسعه تکرارشونده امکان </a:t>
            </a:r>
            <a:r>
              <a:rPr lang="fa-IR" b="1" dirty="0"/>
              <a:t>تحویل سریع‌تر ویژگی‌های کاربرپسند</a:t>
            </a:r>
            <a:r>
              <a:rPr lang="fa-IR" dirty="0"/>
              <a:t> و تطبیق با نیازهای مشتری را فراهم می‌کند.</a:t>
            </a:r>
          </a:p>
          <a:p>
            <a:pPr algn="r" rtl="1"/>
            <a:endParaRPr lang="en-US" b="1" dirty="0"/>
          </a:p>
          <a:p>
            <a:pPr algn="r" rtl="1"/>
            <a:r>
              <a:rPr lang="fa-IR" b="1" dirty="0"/>
              <a:t>مثال 2: پلتفرم تجارت الکترونیک با تحویل چابک و طراحی برنامه‌ریزی‌شده در بخش پشتیبان</a:t>
            </a:r>
          </a:p>
          <a:p>
            <a:pPr algn="r" rtl="1"/>
            <a:r>
              <a:rPr lang="fa-IR" b="1" dirty="0"/>
              <a:t>پروژه</a:t>
            </a:r>
            <a:r>
              <a:rPr lang="fa-IR" dirty="0"/>
              <a:t>: توسعه یک پلتفرم تجارت الکترونیک با ماژول‌های مختلف (مدیریت موجودی، پردازش پرداخت، موتور پیشنهاد).</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سیستم‌های پشتیبان مانند </a:t>
            </a:r>
            <a:r>
              <a:rPr lang="fa-IR" b="1" dirty="0"/>
              <a:t>مدیریت موجودی و پردازش پرداخت</a:t>
            </a:r>
            <a:r>
              <a:rPr lang="fa-IR" dirty="0"/>
              <a:t> از ابتدا به‌صورت دقیق برنامه‌ریزی و مستندسازی می‌شوند، زیرا باید با </a:t>
            </a:r>
            <a:r>
              <a:rPr lang="fa-IR" b="1" dirty="0"/>
              <a:t>سرویس‌های خارجی</a:t>
            </a:r>
            <a:r>
              <a:rPr lang="fa-IR" dirty="0"/>
              <a:t> (مانند درگاه‌های پرداخت) یکپارچه شوند.</a:t>
            </a:r>
          </a:p>
          <a:p>
            <a:pPr marL="742950" lvl="1" indent="-285750" algn="r" rtl="1">
              <a:buFont typeface="Arial" panose="020B0604020202020204" pitchFamily="34" charset="0"/>
              <a:buChar char="•"/>
            </a:pPr>
            <a:r>
              <a:rPr lang="fa-IR" dirty="0"/>
              <a:t>طراحی جامع، </a:t>
            </a:r>
            <a:r>
              <a:rPr lang="fa-IR" b="1" dirty="0"/>
              <a:t>مقیاس‌پذیری و قابلیت اطمینان</a:t>
            </a:r>
            <a:r>
              <a:rPr lang="fa-IR" dirty="0"/>
              <a:t> را برای دوره‌های اوج خرید تضمین می‌کند.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رابط کاربری و موتور پیشنهاد </a:t>
            </a:r>
            <a:r>
              <a:rPr lang="fa-IR" b="1" dirty="0"/>
              <a:t>به‌صورت تدریجی</a:t>
            </a:r>
            <a:r>
              <a:rPr lang="fa-IR" dirty="0"/>
              <a:t> توسعه می‌یابند و در هر اسپرینت هفتگی ویژگی‌های جدیدی مانند </a:t>
            </a:r>
            <a:r>
              <a:rPr lang="fa-IR" b="1" dirty="0"/>
              <a:t>پیشنهادات شخصی‌سازی‌شده</a:t>
            </a:r>
            <a:r>
              <a:rPr lang="fa-IR" dirty="0"/>
              <a:t> یا </a:t>
            </a:r>
            <a:r>
              <a:rPr lang="fa-IR" b="1" dirty="0"/>
              <a:t>بنرهای تخفیفی ویژه</a:t>
            </a:r>
            <a:r>
              <a:rPr lang="fa-IR" dirty="0"/>
              <a:t> ارائه می‌شود.</a:t>
            </a:r>
          </a:p>
          <a:p>
            <a:pPr marL="742950" lvl="1" indent="-285750" algn="r" rtl="1">
              <a:buFont typeface="Arial" panose="020B0604020202020204" pitchFamily="34" charset="0"/>
              <a:buChar char="•"/>
            </a:pPr>
            <a:r>
              <a:rPr lang="fa-IR" b="1" dirty="0"/>
              <a:t>بازخورد کاربران آزمایشی</a:t>
            </a:r>
            <a:r>
              <a:rPr lang="fa-IR" dirty="0"/>
              <a:t> در هر اسپرینت در طراحی لحاظ می‌شود.</a:t>
            </a:r>
          </a:p>
          <a:p>
            <a:pPr algn="r" rtl="1"/>
            <a:r>
              <a:rPr lang="fa-IR" b="1" dirty="0"/>
              <a:t>چرا این رویکرد موثر است؟</a:t>
            </a:r>
            <a:r>
              <a:rPr lang="fa-IR" dirty="0"/>
              <a:t>: سیستم‌های پشتیبان به برنامه‌ریزی دقیق نیاز دارند تا از بازکاری‌های پرهزینه جلوگیری شود، در حالی که </a:t>
            </a:r>
            <a:r>
              <a:rPr lang="fa-IR" b="1" dirty="0"/>
              <a:t>توسعه رابط کاربری از انعطاف‌پذیری چابک</a:t>
            </a:r>
            <a:r>
              <a:rPr lang="fa-IR" dirty="0"/>
              <a:t> برای پاسخ به انتظارات در حال تغییر مشتری بهره می‌برد.</a:t>
            </a:r>
          </a:p>
          <a:p>
            <a:endParaRPr lang="en-US" b="1" dirty="0"/>
          </a:p>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17</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19</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20</a:t>
            </a:fld>
            <a:endParaRPr lang="en-US"/>
          </a:p>
        </p:txBody>
      </p:sp>
    </p:spTree>
    <p:extLst>
      <p:ext uri="{BB962C8B-B14F-4D97-AF65-F5344CB8AC3E}">
        <p14:creationId xmlns:p14="http://schemas.microsoft.com/office/powerpoint/2010/main" val="206577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Scrum </a:t>
            </a:r>
            <a:r>
              <a:rPr lang="fa-IR" dirty="0"/>
              <a:t>و </a:t>
            </a:r>
            <a:r>
              <a:rPr lang="en-US" dirty="0"/>
              <a:t>Extreme Programming (XP) </a:t>
            </a:r>
            <a:r>
              <a:rPr lang="fa-IR" dirty="0"/>
              <a:t>دو روش محبوب مدیریت پروژه فناوری اطلاعات هستند که در رویکرد آنها به برنامه ریزی، مستندسازی و نقش های رهبری متفاوت است.</a:t>
            </a:r>
            <a:endParaRPr lang="en-US" dirty="0"/>
          </a:p>
          <a:p>
            <a:pPr algn="r" rtl="1"/>
            <a:r>
              <a:rPr lang="fa-IR" b="1" dirty="0"/>
              <a:t> اسکرام بر مدیریت پروژه و کار تیمی ت</a:t>
            </a:r>
            <a:r>
              <a:rPr lang="fa-IR" dirty="0"/>
              <a:t>مرکز دارد، در حالی که </a:t>
            </a:r>
            <a:r>
              <a:rPr lang="en-US" dirty="0"/>
              <a:t>XP </a:t>
            </a:r>
            <a:r>
              <a:rPr lang="fa-IR" dirty="0"/>
              <a:t>بر کیفیت کد و کار برنامه نویسان تک تک تمرکز دارد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28</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30</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35</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b="1" dirty="0"/>
              <a:t>Pair developing</a:t>
            </a:r>
            <a:r>
              <a:rPr lang="en-US" dirty="0"/>
              <a:t> (or </a:t>
            </a:r>
            <a:r>
              <a:rPr lang="en-US" b="1" dirty="0"/>
              <a:t>pair programming</a:t>
            </a:r>
            <a:r>
              <a:rPr lang="en-US" dirty="0"/>
              <a:t>) is a collaborative software development technique where two developers work together at a single workstation. One developer, called the </a:t>
            </a:r>
            <a:r>
              <a:rPr lang="en-US" b="1" dirty="0"/>
              <a:t>"driver,"</a:t>
            </a:r>
            <a:r>
              <a:rPr lang="en-US" dirty="0"/>
              <a:t> writes the code, while the other, called the </a:t>
            </a:r>
            <a:r>
              <a:rPr lang="en-US" b="1" dirty="0"/>
              <a:t>"observer"</a:t>
            </a:r>
            <a:r>
              <a:rPr lang="en-US" dirty="0"/>
              <a:t> or </a:t>
            </a:r>
            <a:r>
              <a:rPr lang="en-US" b="1" dirty="0"/>
              <a:t>"navigator,"</a:t>
            </a:r>
            <a:r>
              <a:rPr lang="en-US" dirty="0"/>
              <a:t> reviews each line of code as it is written. The roles are frequently switched to enhance collaboration.</a:t>
            </a:r>
          </a:p>
          <a:p>
            <a:r>
              <a:rPr lang="en-US" dirty="0"/>
              <a:t>This practice aims to improve code quality, reduce errors, and encourage knowledge sharing between developers.</a:t>
            </a:r>
          </a:p>
          <a:p>
            <a:endParaRPr lang="en-US" dirty="0"/>
          </a:p>
          <a:p>
            <a:r>
              <a:rPr lang="en-US" b="1" dirty="0"/>
              <a:t>Scenario:</a:t>
            </a:r>
            <a:r>
              <a:rPr lang="en-US" dirty="0"/>
              <a:t> Two developers, Sarah and John, are working on a Django web application. Their task is to implement a </a:t>
            </a:r>
            <a:r>
              <a:rPr lang="en-US" b="1" dirty="0"/>
              <a:t>user authentication feature</a:t>
            </a:r>
            <a:r>
              <a:rPr lang="en-US" dirty="0"/>
              <a:t> that allows users to log in and log out.</a:t>
            </a:r>
          </a:p>
          <a:p>
            <a:pPr>
              <a:buFont typeface="+mj-lt"/>
              <a:buAutoNum type="arabicPeriod"/>
            </a:pPr>
            <a:r>
              <a:rPr lang="en-US" b="1" dirty="0"/>
              <a:t>Sarah (Driver):</a:t>
            </a:r>
            <a:endParaRPr lang="en-US" dirty="0"/>
          </a:p>
          <a:p>
            <a:pPr marL="742950" lvl="1" indent="-285750">
              <a:buFont typeface="+mj-lt"/>
              <a:buAutoNum type="arabicPeriod"/>
            </a:pPr>
            <a:r>
              <a:rPr lang="en-US" dirty="0"/>
              <a:t>Starts coding by writing the login view in Django:</a:t>
            </a:r>
          </a:p>
          <a:p>
            <a:endParaRPr lang="en-US" dirty="0"/>
          </a:p>
          <a:p>
            <a:r>
              <a:rPr lang="en-US" b="1" dirty="0"/>
              <a:t>John (Navigator):</a:t>
            </a:r>
            <a:endParaRPr lang="en-US" dirty="0"/>
          </a:p>
          <a:p>
            <a:pPr>
              <a:buFont typeface="Arial" panose="020B0604020202020204" pitchFamily="34" charset="0"/>
              <a:buChar char="•"/>
            </a:pPr>
            <a:r>
              <a:rPr lang="en-US" dirty="0"/>
              <a:t>While Sarah types, John carefully reviews the code and makes suggestions:</a:t>
            </a:r>
          </a:p>
          <a:p>
            <a:pPr marL="742950" lvl="1" indent="-285750">
              <a:buFont typeface="Arial" panose="020B0604020202020204" pitchFamily="34" charset="0"/>
              <a:buChar char="•"/>
            </a:pPr>
            <a:r>
              <a:rPr lang="en-US" b="1" dirty="0"/>
              <a:t>John:</a:t>
            </a:r>
            <a:r>
              <a:rPr lang="en-US" dirty="0"/>
              <a:t> “We should add a security measure to prevent cross-site request forgery (CSRF). Make sure the login form includes the {% </a:t>
            </a:r>
            <a:r>
              <a:rPr lang="en-US" dirty="0" err="1"/>
              <a:t>csrf_token</a:t>
            </a:r>
            <a:r>
              <a:rPr lang="en-US" dirty="0"/>
              <a:t> %} tag.”</a:t>
            </a:r>
          </a:p>
          <a:p>
            <a:pPr marL="742950" lvl="1" indent="-285750">
              <a:buFont typeface="Arial" panose="020B0604020202020204" pitchFamily="34" charset="0"/>
              <a:buChar char="•"/>
            </a:pPr>
            <a:r>
              <a:rPr lang="en-US" b="1" dirty="0"/>
              <a:t>John:</a:t>
            </a:r>
            <a:r>
              <a:rPr lang="en-US" dirty="0"/>
              <a:t> “What if the user enters an empty username or password? We should handle that case to avoid errors.”</a:t>
            </a:r>
          </a:p>
          <a:p>
            <a:r>
              <a:rPr lang="en-US" b="1" dirty="0"/>
              <a:t>Switch Roles:</a:t>
            </a:r>
            <a:endParaRPr lang="en-US" dirty="0"/>
          </a:p>
          <a:p>
            <a:pPr>
              <a:buFont typeface="Arial" panose="020B0604020202020204" pitchFamily="34" charset="0"/>
              <a:buChar char="•"/>
            </a:pPr>
            <a:r>
              <a:rPr lang="en-US" dirty="0"/>
              <a:t>After the login view is complete, they switch roles. Now, </a:t>
            </a:r>
            <a:r>
              <a:rPr lang="en-US" b="1" dirty="0"/>
              <a:t>John</a:t>
            </a:r>
            <a:r>
              <a:rPr lang="en-US" dirty="0"/>
              <a:t> becomes the driver, and </a:t>
            </a:r>
            <a:r>
              <a:rPr lang="en-US" b="1" dirty="0"/>
              <a:t>Sarah</a:t>
            </a:r>
            <a:r>
              <a:rPr lang="en-US" dirty="0"/>
              <a:t> becomes the navigator.</a:t>
            </a:r>
          </a:p>
          <a:p>
            <a:r>
              <a:rPr lang="en-US" b="1" dirty="0"/>
              <a:t>John (Driver):</a:t>
            </a:r>
            <a:endParaRPr lang="en-US" dirty="0"/>
          </a:p>
          <a:p>
            <a:pPr>
              <a:buFont typeface="Arial" panose="020B0604020202020204" pitchFamily="34" charset="0"/>
              <a:buChar char="•"/>
            </a:pPr>
            <a:r>
              <a:rPr lang="en-US" dirty="0"/>
              <a:t>Writes the logout view:</a:t>
            </a:r>
          </a:p>
          <a:p>
            <a:r>
              <a:rPr lang="en-US" dirty="0"/>
              <a:t>from </a:t>
            </a:r>
            <a:r>
              <a:rPr lang="en-US" dirty="0" err="1"/>
              <a:t>django.contrib.auth</a:t>
            </a:r>
            <a:r>
              <a:rPr lang="en-US" dirty="0"/>
              <a:t> import logout </a:t>
            </a:r>
          </a:p>
          <a:p>
            <a:r>
              <a:rPr lang="en-US" dirty="0"/>
              <a:t>def </a:t>
            </a:r>
            <a:r>
              <a:rPr lang="en-US" dirty="0" err="1"/>
              <a:t>logout_view</a:t>
            </a:r>
            <a:r>
              <a:rPr lang="en-US" dirty="0"/>
              <a:t>(request): </a:t>
            </a:r>
          </a:p>
          <a:p>
            <a:r>
              <a:rPr lang="en-US" dirty="0"/>
              <a:t>	logout(request)</a:t>
            </a:r>
          </a:p>
          <a:p>
            <a:r>
              <a:rPr lang="en-US" dirty="0"/>
              <a:t>	return redirect('login’)</a:t>
            </a:r>
          </a:p>
          <a:p>
            <a:r>
              <a:rPr lang="en-US" b="1" dirty="0"/>
              <a:t>Sarah (Navigator):</a:t>
            </a:r>
            <a:endParaRPr lang="en-US" dirty="0"/>
          </a:p>
          <a:p>
            <a:pPr>
              <a:buFont typeface="Arial" panose="020B0604020202020204" pitchFamily="34" charset="0"/>
              <a:buChar char="•"/>
            </a:pPr>
            <a:r>
              <a:rPr lang="en-US" dirty="0"/>
              <a:t>Reviews the logout logic and suggests:</a:t>
            </a:r>
          </a:p>
          <a:p>
            <a:pPr marL="742950" lvl="1" indent="-285750">
              <a:buFont typeface="Arial" panose="020B0604020202020204" pitchFamily="34" charset="0"/>
              <a:buChar char="•"/>
            </a:pPr>
            <a:r>
              <a:rPr lang="en-US" b="1" dirty="0"/>
              <a:t>Sarah:</a:t>
            </a:r>
            <a:r>
              <a:rPr lang="en-US" dirty="0"/>
              <a:t> “Looks good! But let’s add a message to inform the user they have logged out successfully.”</a:t>
            </a:r>
          </a:p>
          <a:p>
            <a:pPr marL="742950" lvl="1" indent="-285750">
              <a:buFont typeface="Arial" panose="020B0604020202020204" pitchFamily="34" charset="0"/>
              <a:buChar char="•"/>
            </a:pPr>
            <a:r>
              <a:rPr lang="en-US" b="1" dirty="0"/>
              <a:t>Sarah:</a:t>
            </a:r>
            <a:r>
              <a:rPr lang="en-US" dirty="0"/>
              <a:t> “Also, let’s ensure that the home page is accessible only to logged-in users by adding a login-required decorator.”</a:t>
            </a:r>
          </a:p>
          <a:p>
            <a:r>
              <a:rPr lang="en-US" b="1" dirty="0"/>
              <a:t>Final Result:</a:t>
            </a:r>
            <a:br>
              <a:rPr lang="en-US" dirty="0"/>
            </a:br>
            <a:r>
              <a:rPr lang="en-US" dirty="0"/>
              <a:t>By collaborating closely, they implement both views more efficiently, ensuring higher code quality and catching potential bugs early.</a:t>
            </a:r>
          </a:p>
          <a:p>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39</a:t>
            </a:fld>
            <a:endParaRPr lang="en-US"/>
          </a:p>
        </p:txBody>
      </p:sp>
    </p:spTree>
    <p:extLst>
      <p:ext uri="{BB962C8B-B14F-4D97-AF65-F5344CB8AC3E}">
        <p14:creationId xmlns:p14="http://schemas.microsoft.com/office/powerpoint/2010/main" val="3479881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41</a:t>
            </a:fld>
            <a:endParaRPr lang="en-US"/>
          </a:p>
        </p:txBody>
      </p:sp>
    </p:spTree>
    <p:extLst>
      <p:ext uri="{BB962C8B-B14F-4D97-AF65-F5344CB8AC3E}">
        <p14:creationId xmlns:p14="http://schemas.microsoft.com/office/powerpoint/2010/main" val="2991317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45</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نوشتن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با نوشتن یک </a:t>
            </a:r>
            <a:r>
              <a:rPr lang="fa-IR" sz="1100" b="1" dirty="0">
                <a:effectLst/>
                <a:latin typeface="Calibri" panose="020F0502020204030204" pitchFamily="34" charset="0"/>
                <a:ea typeface="Calibri" panose="020F0502020204030204" pitchFamily="34" charset="0"/>
                <a:cs typeface="Arial" panose="020B0604020202020204" pitchFamily="34" charset="0"/>
              </a:rPr>
              <a:t>تست ناموفق</a:t>
            </a:r>
            <a:r>
              <a:rPr lang="fa-IR" sz="1100" dirty="0">
                <a:effectLst/>
                <a:latin typeface="Calibri" panose="020F0502020204030204" pitchFamily="34" charset="0"/>
                <a:ea typeface="Calibri" panose="020F0502020204030204" pitchFamily="34" charset="0"/>
                <a:cs typeface="Arial" panose="020B0604020202020204" pitchFamily="34" charset="0"/>
              </a:rPr>
              <a:t> که رفتار مورد نظر کد را توصیف می‌کند، شروع می‌کند. این تست در ابتدا ناموفق خواهد بود زیرا عملکرد مربوط به آن هنوز پیاده‌سازی نشده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مجموعه تست‌ها را اجرا می‌کند تا </a:t>
            </a:r>
            <a:r>
              <a:rPr lang="fa-IR" sz="1100" b="1" dirty="0">
                <a:effectLst/>
                <a:latin typeface="Calibri" panose="020F0502020204030204" pitchFamily="34" charset="0"/>
                <a:ea typeface="Calibri" panose="020F0502020204030204" pitchFamily="34" charset="0"/>
                <a:cs typeface="Arial" panose="020B0604020202020204" pitchFamily="34" charset="0"/>
              </a:rPr>
              <a:t>تأیید کند که تست جدید ناموفق است</a:t>
            </a:r>
            <a:r>
              <a:rPr lang="fa-IR" sz="1100" dirty="0">
                <a:effectLst/>
                <a:latin typeface="Calibri" panose="020F0502020204030204" pitchFamily="34" charset="0"/>
                <a:ea typeface="Calibri" panose="020F0502020204030204" pitchFamily="34" charset="0"/>
                <a:cs typeface="Arial" panose="020B0604020202020204" pitchFamily="34" charset="0"/>
              </a:rPr>
              <a:t> (این مرحله اطمینان می‌دهد که تست معتبر است و به درستی کمبود عملکرد را شناسایی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پیاده‌سازی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به اندازه کافی کد می‌نویسد تا تست را موفق کند. تمرکز بر روی کد حداقلی و کاربردی است که نیازهای تست را برآورده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مجدد مجموعه تست‌ها:</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دوباره تست‌ها را اجرا می‌کند تا تأیید کند که تست جدید موفق است و هیچ یک از تست‌های موجود شکسته نشده‌اند.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بازسازی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پس از موفقیت تست، توسعه‌دهنده کد را </a:t>
            </a:r>
            <a:r>
              <a:rPr lang="fa-IR" sz="1100" b="1" dirty="0">
                <a:effectLst/>
                <a:latin typeface="Calibri" panose="020F0502020204030204" pitchFamily="34" charset="0"/>
                <a:ea typeface="Calibri" panose="020F0502020204030204" pitchFamily="34" charset="0"/>
                <a:cs typeface="Arial" panose="020B0604020202020204" pitchFamily="34" charset="0"/>
              </a:rPr>
              <a:t>بازسازی</a:t>
            </a:r>
            <a:r>
              <a:rPr lang="fa-IR" sz="1100" dirty="0">
                <a:effectLst/>
                <a:latin typeface="Calibri" panose="020F0502020204030204" pitchFamily="34" charset="0"/>
                <a:ea typeface="Calibri" panose="020F0502020204030204" pitchFamily="34" charset="0"/>
                <a:cs typeface="Arial" panose="020B0604020202020204" pitchFamily="34" charset="0"/>
              </a:rPr>
              <a:t> می‌کند تا ساختار آن را بدون تغییر رفتار آن بهبود بخشد و اطمینان حاصل کند که کد تمیز و قابل نگهداری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تکرار: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این روند برای هر ویژگی یا عملکرد جدید تکرار می‌شود و به تدریج سیستم نرم‌افزاری از طریق مراحل کوچک و تدریجی ساخته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C5ED926C-2523-DB4E-AA42-7803F6FA2B59}" type="slidenum">
              <a:rPr lang="en-US" smtClean="0"/>
              <a:t>46</a:t>
            </a:fld>
            <a:endParaRPr lang="en-US"/>
          </a:p>
        </p:txBody>
      </p:sp>
    </p:spTree>
    <p:extLst>
      <p:ext uri="{BB962C8B-B14F-4D97-AF65-F5344CB8AC3E}">
        <p14:creationId xmlns:p14="http://schemas.microsoft.com/office/powerpoint/2010/main" val="2616796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افراد و تعاملات به‌جای فرآیندها و ابزارها</a:t>
            </a:r>
          </a:p>
          <a:p>
            <a:pPr algn="r" rtl="1"/>
            <a:r>
              <a:rPr lang="fa-IR" b="1" dirty="0"/>
              <a:t>معنا</a:t>
            </a:r>
            <a:r>
              <a:rPr lang="fa-IR" dirty="0"/>
              <a:t>: بیانیه چابک اهمیت </a:t>
            </a:r>
            <a:r>
              <a:rPr lang="fa-IR" b="1" dirty="0"/>
              <a:t>افراد و ارتباطات بین آن‌ها</a:t>
            </a:r>
            <a:r>
              <a:rPr lang="fa-IR" dirty="0"/>
              <a:t> را بیشتر از فرآیندها و ابزارهای سخت‌گیرانه بیان می‌کند. همکاری مستقیم بین اعضای تیم، انعطاف‌پذیری و خلاقیت را افزایش می‌دهد، که این موارد از پیروی سخت‌گیرانه از قوانین از پیش‌تعیین‌شده مهم‌تر هستند.</a:t>
            </a:r>
          </a:p>
          <a:p>
            <a:pPr algn="r" rtl="1"/>
            <a:r>
              <a:rPr lang="fa-IR" b="1" dirty="0"/>
              <a:t>مثال</a:t>
            </a:r>
            <a:r>
              <a:rPr lang="fa-IR" dirty="0"/>
              <a:t>:</a:t>
            </a:r>
          </a:p>
          <a:p>
            <a:pPr algn="r" rtl="1">
              <a:buFont typeface="Arial" panose="020B0604020202020204" pitchFamily="34" charset="0"/>
              <a:buChar char="•"/>
            </a:pPr>
            <a:r>
              <a:rPr lang="fa-IR" dirty="0"/>
              <a:t>یک تیم توسعه به‌جای تکیه زیاد بر </a:t>
            </a:r>
            <a:r>
              <a:rPr lang="fa-IR" b="1" dirty="0"/>
              <a:t>ایمیل یا نرم‌افزارهای مدیریت وظایف</a:t>
            </a:r>
            <a:r>
              <a:rPr lang="fa-IR" dirty="0"/>
              <a:t>، هر روز در جلسات کوتاه روزانه (</a:t>
            </a:r>
            <a:r>
              <a:rPr lang="en-US" dirty="0"/>
              <a:t>Stand-up) </a:t>
            </a:r>
            <a:r>
              <a:rPr lang="fa-IR" dirty="0"/>
              <a:t>به‌طور مستقیم با هم ارتباط برقرار می‌کنند.</a:t>
            </a:r>
          </a:p>
          <a:p>
            <a:pPr algn="r" rtl="1">
              <a:buFont typeface="Arial" panose="020B0604020202020204" pitchFamily="34" charset="0"/>
              <a:buChar char="•"/>
            </a:pPr>
            <a:r>
              <a:rPr lang="fa-IR" dirty="0"/>
              <a:t>اعضای تیم به‌صورت غیررسمی به سراغ یکدیگر می‌روند تا به سرعت برای یک ایده‌پردازی همکاری کنند، به‌جای منتظر ماندن برای جلسات رسمی.</a:t>
            </a:r>
          </a:p>
          <a:p>
            <a:pPr algn="r" rtl="1"/>
            <a:endParaRPr lang="en-US" b="1" dirty="0"/>
          </a:p>
          <a:p>
            <a:pPr algn="r" rtl="1"/>
            <a:r>
              <a:rPr lang="fa-IR" b="1" dirty="0"/>
              <a:t>نرم‌افزار کارا به‌جای مستندات جامع</a:t>
            </a:r>
          </a:p>
          <a:p>
            <a:pPr algn="r" rtl="1"/>
            <a:r>
              <a:rPr lang="fa-IR" b="1" dirty="0"/>
              <a:t>معنا</a:t>
            </a:r>
            <a:r>
              <a:rPr lang="fa-IR" dirty="0"/>
              <a:t>: در حالی که </a:t>
            </a:r>
            <a:r>
              <a:rPr lang="fa-IR" b="1" dirty="0"/>
              <a:t>مستندسازی</a:t>
            </a:r>
            <a:r>
              <a:rPr lang="fa-IR" dirty="0"/>
              <a:t> ضروری است، توسعه چابک بر </a:t>
            </a:r>
            <a:r>
              <a:rPr lang="fa-IR" b="1" dirty="0"/>
              <a:t>تحویل نرم‌افزار کاربردی و مفید</a:t>
            </a:r>
            <a:r>
              <a:rPr lang="fa-IR" dirty="0"/>
              <a:t> تاکید بیشتری دارد. به‌جای صرف زمان زیاد برای نوشتن مستندات مفصل در ابتدای کار، تیم‌ها باید روی ساخت نرم‌افزار کارا و مفید تمرکز کنند.</a:t>
            </a:r>
          </a:p>
          <a:p>
            <a:pPr algn="r" rtl="1"/>
            <a:r>
              <a:rPr lang="fa-IR" b="1" dirty="0"/>
              <a:t>مثال</a:t>
            </a:r>
            <a:r>
              <a:rPr lang="fa-IR" dirty="0"/>
              <a:t>:</a:t>
            </a:r>
          </a:p>
          <a:p>
            <a:pPr algn="r" rtl="1">
              <a:buFont typeface="Arial" panose="020B0604020202020204" pitchFamily="34" charset="0"/>
              <a:buChar char="•"/>
            </a:pPr>
            <a:r>
              <a:rPr lang="fa-IR" dirty="0"/>
              <a:t>به‌جای صرف چندین ماه برای نوشتن مستندات طراحی دقیق، تیم یک </a:t>
            </a:r>
            <a:r>
              <a:rPr lang="fa-IR" b="1" dirty="0"/>
              <a:t>حداقل محصول پذیرفتنی (</a:t>
            </a:r>
            <a:r>
              <a:rPr lang="en-US" b="1" dirty="0"/>
              <a:t>MVP)</a:t>
            </a:r>
            <a:r>
              <a:rPr lang="en-US" dirty="0"/>
              <a:t> </a:t>
            </a:r>
            <a:r>
              <a:rPr lang="fa-IR" dirty="0"/>
              <a:t>را سریعاً توسعه می‌دهد و بر اساس بازخورد کاربران آن را بهبود می‌بخشد.</a:t>
            </a:r>
          </a:p>
          <a:p>
            <a:pPr algn="r" rtl="1">
              <a:buFont typeface="Arial" panose="020B0604020202020204" pitchFamily="34" charset="0"/>
              <a:buChar char="•"/>
            </a:pPr>
            <a:r>
              <a:rPr lang="fa-IR" dirty="0"/>
              <a:t>یک تیم اسکرام به‌جای مستندات حجیم، تنها </a:t>
            </a:r>
            <a:r>
              <a:rPr lang="fa-IR" b="1" dirty="0"/>
              <a:t>داستان‌های کاربری و معیارهای پذیرش</a:t>
            </a:r>
            <a:r>
              <a:rPr lang="fa-IR" dirty="0"/>
              <a:t> را می‌نویسد که برای هدایت توسعه کافی باشد.</a:t>
            </a:r>
          </a:p>
          <a:p>
            <a:pPr algn="r" rtl="1"/>
            <a:endParaRPr lang="en-US" b="1" dirty="0"/>
          </a:p>
          <a:p>
            <a:pPr algn="r" rtl="1"/>
            <a:r>
              <a:rPr lang="fa-IR" b="1" dirty="0"/>
              <a:t>همکاری با مشتری به‌جای مذاکره قرارداد</a:t>
            </a:r>
          </a:p>
          <a:p>
            <a:pPr algn="r" rtl="1"/>
            <a:r>
              <a:rPr lang="fa-IR" b="1" dirty="0"/>
              <a:t>معنا</a:t>
            </a:r>
            <a:r>
              <a:rPr lang="fa-IR" dirty="0"/>
              <a:t>: چابک بر </a:t>
            </a:r>
            <a:r>
              <a:rPr lang="fa-IR" b="1" dirty="0"/>
              <a:t>درگیری فعال مشتری</a:t>
            </a:r>
            <a:r>
              <a:rPr lang="fa-IR" dirty="0"/>
              <a:t> در طول پروژه تاکید دارد. به‌جای پایبندی صرف به مفاد قرارداد اولیه، همکاری مستمر با مشتری اطمینان می‌دهد که محصول با نیازهای در حال تغییر مشتری همگام باشد.</a:t>
            </a:r>
          </a:p>
          <a:p>
            <a:pPr algn="r" rtl="1"/>
            <a:r>
              <a:rPr lang="fa-IR" b="1" dirty="0"/>
              <a:t>مثال</a:t>
            </a:r>
            <a:r>
              <a:rPr lang="fa-IR" dirty="0"/>
              <a:t>:</a:t>
            </a:r>
          </a:p>
          <a:p>
            <a:pPr algn="r" rtl="1">
              <a:buFont typeface="Arial" panose="020B0604020202020204" pitchFamily="34" charset="0"/>
              <a:buChar char="•"/>
            </a:pPr>
            <a:r>
              <a:rPr lang="fa-IR" dirty="0"/>
              <a:t>تیمی که روی پلتفرم تجارت الکترونیک کار می‌کند، هر دو هفته یک بار جلسات بازبینی با مشتری برگزار می‌کند تا </a:t>
            </a:r>
            <a:r>
              <a:rPr lang="fa-IR" b="1" dirty="0"/>
              <a:t>پیشرفت پروژه را نشان دهد و بازخورد بگیرد</a:t>
            </a:r>
            <a:r>
              <a:rPr lang="fa-IR" dirty="0"/>
              <a:t>.</a:t>
            </a:r>
          </a:p>
          <a:p>
            <a:pPr algn="r" rtl="1">
              <a:buFont typeface="Arial" panose="020B0604020202020204" pitchFamily="34" charset="0"/>
              <a:buChar char="•"/>
            </a:pPr>
            <a:r>
              <a:rPr lang="fa-IR" dirty="0"/>
              <a:t>به‌جای بحث بر سر تغییرات محدوده‌ای که در قرارداد اولیه ذکر شده، تیم توسعه با مشتری کار می‌کند تا </a:t>
            </a:r>
            <a:r>
              <a:rPr lang="fa-IR" b="1" dirty="0"/>
              <a:t>محصول را با نیازهای جدید کسب‌وکار تطبیق دهد</a:t>
            </a:r>
            <a:r>
              <a:rPr lang="fa-IR" dirty="0"/>
              <a:t>.</a:t>
            </a:r>
          </a:p>
          <a:p>
            <a:pPr algn="r" rtl="1"/>
            <a:r>
              <a:rPr lang="fa-IR" b="1" dirty="0"/>
              <a:t>پاسخ به تغییر به‌جای پیروی از برنامه</a:t>
            </a:r>
          </a:p>
          <a:p>
            <a:pPr algn="r" rtl="1"/>
            <a:r>
              <a:rPr lang="fa-IR" b="1" dirty="0"/>
              <a:t>معنا</a:t>
            </a:r>
            <a:r>
              <a:rPr lang="fa-IR" dirty="0"/>
              <a:t>: چابک </a:t>
            </a:r>
            <a:r>
              <a:rPr lang="fa-IR" b="1" dirty="0"/>
              <a:t>تغییرات</a:t>
            </a:r>
            <a:r>
              <a:rPr lang="fa-IR" dirty="0"/>
              <a:t> را به‌عنوان بخشی طبیعی از فرآیند توسعه نرم‌افزار می‌پذیرد. برنامه‌ریزی مهم است، اما باید به اندازه کافی انعطاف‌پذیر باشد تا بتواند </a:t>
            </a:r>
            <a:r>
              <a:rPr lang="fa-IR" b="1" dirty="0"/>
              <a:t>بینش‌ها و نیازهای جدید</a:t>
            </a:r>
            <a:r>
              <a:rPr lang="fa-IR" dirty="0"/>
              <a:t> را در طول چرخه پروژه در بر بگیرد.</a:t>
            </a:r>
          </a:p>
          <a:p>
            <a:pPr algn="r" rtl="1"/>
            <a:r>
              <a:rPr lang="fa-IR" b="1" dirty="0"/>
              <a:t>مثال</a:t>
            </a:r>
            <a:r>
              <a:rPr lang="fa-IR" dirty="0"/>
              <a:t>:</a:t>
            </a:r>
          </a:p>
          <a:p>
            <a:pPr algn="r" rtl="1">
              <a:buFont typeface="Arial" panose="020B0604020202020204" pitchFamily="34" charset="0"/>
              <a:buChar char="•"/>
            </a:pPr>
            <a:r>
              <a:rPr lang="fa-IR" dirty="0"/>
              <a:t>هنگام توسعه یک اپلیکیشن موبایل، تیم متوجه می‌شود که </a:t>
            </a:r>
            <a:r>
              <a:rPr lang="fa-IR" b="1" dirty="0"/>
              <a:t>نسخه جدید </a:t>
            </a:r>
            <a:r>
              <a:rPr lang="en-US" b="1" dirty="0"/>
              <a:t>iOS</a:t>
            </a:r>
            <a:r>
              <a:rPr lang="en-US" dirty="0"/>
              <a:t> </a:t>
            </a:r>
            <a:r>
              <a:rPr lang="fa-IR" dirty="0"/>
              <a:t>دستورالعمل‌های جدیدی برای رابط کاربری معرفی کرده است. به‌جای پایبندی به برنامه اصلی، آن‌ها طراحی را با دستورالعمل‌های جدید تطبیق می‌دهند.</a:t>
            </a:r>
          </a:p>
          <a:p>
            <a:pPr algn="r" rtl="1">
              <a:buFont typeface="Arial" panose="020B0604020202020204" pitchFamily="34" charset="0"/>
              <a:buChar char="•"/>
            </a:pPr>
            <a:r>
              <a:rPr lang="fa-IR" dirty="0"/>
              <a:t>در اسکرام، تیم‌ها در جلسات برنامه‌ریزی اسپرینت و پالایش بک‌لاگ، وظایف را بازبینی و اولویت‌بندی می‌کنند تا بتوانند بر اساس </a:t>
            </a:r>
            <a:r>
              <a:rPr lang="fa-IR" b="1" dirty="0"/>
              <a:t>بازخورد و نیازهای جدید</a:t>
            </a:r>
            <a:r>
              <a:rPr lang="fa-IR" dirty="0"/>
              <a:t> تغییر مسیر دهند.</a:t>
            </a:r>
          </a:p>
          <a:p>
            <a:pPr algn="r" rtl="1"/>
            <a:endParaRPr lang="en-US" b="1" dirty="0"/>
          </a:p>
          <a:p>
            <a:endParaRPr lang="en-US" b="1" dirty="0"/>
          </a:p>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47</a:t>
            </a:fld>
            <a:endParaRPr lang="en-US"/>
          </a:p>
        </p:txBody>
      </p:sp>
    </p:spTree>
    <p:extLst>
      <p:ext uri="{BB962C8B-B14F-4D97-AF65-F5344CB8AC3E}">
        <p14:creationId xmlns:p14="http://schemas.microsoft.com/office/powerpoint/2010/main" val="2199216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48</a:t>
            </a:fld>
            <a:endParaRPr lang="en-US"/>
          </a:p>
        </p:txBody>
      </p:sp>
    </p:spTree>
    <p:extLst>
      <p:ext uri="{BB962C8B-B14F-4D97-AF65-F5344CB8AC3E}">
        <p14:creationId xmlns:p14="http://schemas.microsoft.com/office/powerpoint/2010/main" val="3247577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50</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54</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56</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71</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73</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74</a:t>
            </a:fld>
            <a:endParaRPr lang="en-US"/>
          </a:p>
        </p:txBody>
      </p:sp>
    </p:spTree>
    <p:extLst>
      <p:ext uri="{BB962C8B-B14F-4D97-AF65-F5344CB8AC3E}">
        <p14:creationId xmlns:p14="http://schemas.microsoft.com/office/powerpoint/2010/main" val="208357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11/4/2025</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11/4/2025</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d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fontScale="92500"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a:t>
            </a:r>
            <a:r>
              <a:rPr lang="fa-IR" sz="2800" i="0" dirty="0">
                <a:solidFill>
                  <a:srgbClr val="1F1F1F"/>
                </a:solidFill>
                <a:effectLst/>
                <a:latin typeface="Google Sans"/>
              </a:rPr>
              <a:t>آبشاری نیست </a:t>
            </a:r>
            <a:r>
              <a:rPr lang="fa-IR" sz="2800" b="0" i="0" dirty="0">
                <a:solidFill>
                  <a:srgbClr val="1F1F1F"/>
                </a:solidFill>
                <a:effectLst/>
                <a:latin typeface="Google Sans"/>
              </a:rPr>
              <a:t>-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endParaRPr lang="en-US" sz="2800" b="1" i="0" dirty="0">
              <a:solidFill>
                <a:srgbClr val="1F1F1F"/>
              </a:solidFill>
              <a:effectLst/>
              <a:latin typeface="Google Sans"/>
            </a:endParaRPr>
          </a:p>
          <a:p>
            <a:pPr lvl="1">
              <a:buFont typeface="Arial" panose="020B0604020202020204" pitchFamily="34" charset="0"/>
              <a:buChar char="•"/>
            </a:pPr>
            <a:r>
              <a:rPr lang="fa-IR" sz="2800" b="1" i="0" dirty="0">
                <a:solidFill>
                  <a:srgbClr val="1F1F1F"/>
                </a:solidFill>
                <a:effectLst/>
                <a:latin typeface="Google Sans"/>
              </a:rPr>
              <a:t>ویژگی‌ها</a:t>
            </a:r>
            <a:r>
              <a:rPr lang="fa-IR" sz="2800" i="0" dirty="0">
                <a:solidFill>
                  <a:srgbClr val="1F1F1F"/>
                </a:solidFill>
                <a:effectLst/>
                <a:latin typeface="Google Sans"/>
              </a:rPr>
              <a:t>:۱)‌هر مرحله قبل از شروع مرحله بعد باید تکمیل شود،۲) مستند‌سازی گسترده،۳) مشارکت محدود مشتری،۴) فرآیند مستقل مدیریت تغییرات</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
        <p:nvSpPr>
          <p:cNvPr id="3" name="Content Placeholder 2"/>
          <p:cNvSpPr>
            <a:spLocks noGrp="1"/>
          </p:cNvSpPr>
          <p:nvPr>
            <p:ph idx="1"/>
          </p:nvPr>
        </p:nvSpPr>
        <p:spPr>
          <a:xfrm>
            <a:off x="1" y="1608392"/>
            <a:ext cx="8686800" cy="5249608"/>
          </a:xfrm>
        </p:spPr>
        <p:txBody>
          <a:bodyPr>
            <a:normAutofit/>
          </a:bodyPr>
          <a:lstStyle/>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Calibri" panose="020F0502020204030204" pitchFamily="34" charset="0"/>
                <a:ea typeface="Calibri" panose="020F0502020204030204" pitchFamily="34" charset="0"/>
                <a:cs typeface="B Nazanin" panose="00000400000000000000" pitchFamily="2" charset="-78"/>
              </a:rPr>
              <a:t> 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800" b="1" dirty="0">
                <a:effectLst/>
                <a:latin typeface="Calibri" panose="020F0502020204030204" pitchFamily="34" charset="0"/>
                <a:ea typeface="Calibri" panose="020F0502020204030204" pitchFamily="34" charset="0"/>
                <a:cs typeface="B Nazanin" panose="00000400000000000000" pitchFamily="2" charset="-78"/>
              </a:rPr>
              <a:t>۱ </a:t>
            </a:r>
            <a:r>
              <a:rPr lang="ar-SA" sz="18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fa-IR"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۲: </a:t>
            </a:r>
            <a:r>
              <a:rPr lang="ar-SA"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fa-IR" b="1"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۳-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۴: </a:t>
            </a:r>
            <a:r>
              <a:rPr lang="ar-SA" b="1" dirty="0">
                <a:effectLst/>
                <a:latin typeface="Calibri" panose="020F0502020204030204" pitchFamily="34" charset="0"/>
                <a:ea typeface="Calibri" panose="020F0502020204030204" pitchFamily="34" charset="0"/>
                <a:cs typeface="B Nazanin" panose="00000400000000000000" pitchFamily="2" charset="-78"/>
              </a:rPr>
              <a:t>آزمایش</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8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8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8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8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pPr marL="0" marR="0" algn="r" rtl="1">
              <a:lnSpc>
                <a:spcPct val="107000"/>
              </a:lnSpc>
              <a:spcBef>
                <a:spcPts val="200"/>
              </a:spcBef>
              <a:spcAft>
                <a:spcPts val="0"/>
              </a:spcAft>
            </a:pPr>
            <a:r>
              <a:rPr lang="ar-SA" sz="3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14</a:t>
            </a:fld>
            <a:endParaRPr lang="en-US" dirty="0"/>
          </a:p>
        </p:txBody>
      </p:sp>
      <p:graphicFrame>
        <p:nvGraphicFramePr>
          <p:cNvPr id="5" name="Content Placeholder 4">
            <a:extLst>
              <a:ext uri="{FF2B5EF4-FFF2-40B4-BE49-F238E27FC236}">
                <a16:creationId xmlns:a16="http://schemas.microsoft.com/office/drawing/2014/main" id="{B07CC020-707A-4FC1-A6AB-E21B6832FCB2}"/>
              </a:ext>
            </a:extLst>
          </p:cNvPr>
          <p:cNvGraphicFramePr>
            <a:graphicFrameLocks noGrp="1"/>
          </p:cNvGraphicFramePr>
          <p:nvPr>
            <p:ph idx="1"/>
            <p:extLst>
              <p:ext uri="{D42A27DB-BD31-4B8C-83A1-F6EECF244321}">
                <p14:modId xmlns:p14="http://schemas.microsoft.com/office/powerpoint/2010/main" val="2021488180"/>
              </p:ext>
            </p:extLst>
          </p:nvPr>
        </p:nvGraphicFramePr>
        <p:xfrm>
          <a:off x="96818" y="1635162"/>
          <a:ext cx="8589981" cy="4943952"/>
        </p:xfrm>
        <a:graphic>
          <a:graphicData uri="http://schemas.openxmlformats.org/drawingml/2006/table">
            <a:tbl>
              <a:tblPr firstRow="1" firstCol="1" bandRow="1">
                <a:tableStyleId>{912C8C85-51F0-491E-9774-3900AFEF0FD7}</a:tableStyleId>
              </a:tblPr>
              <a:tblGrid>
                <a:gridCol w="2863327">
                  <a:extLst>
                    <a:ext uri="{9D8B030D-6E8A-4147-A177-3AD203B41FA5}">
                      <a16:colId xmlns:a16="http://schemas.microsoft.com/office/drawing/2014/main" val="1518480137"/>
                    </a:ext>
                  </a:extLst>
                </a:gridCol>
                <a:gridCol w="2863327">
                  <a:extLst>
                    <a:ext uri="{9D8B030D-6E8A-4147-A177-3AD203B41FA5}">
                      <a16:colId xmlns:a16="http://schemas.microsoft.com/office/drawing/2014/main" val="1545881662"/>
                    </a:ext>
                  </a:extLst>
                </a:gridCol>
                <a:gridCol w="2863327">
                  <a:extLst>
                    <a:ext uri="{9D8B030D-6E8A-4147-A177-3AD203B41FA5}">
                      <a16:colId xmlns:a16="http://schemas.microsoft.com/office/drawing/2014/main" val="1752277375"/>
                    </a:ext>
                  </a:extLst>
                </a:gridCol>
              </a:tblGrid>
              <a:tr h="446926">
                <a:tc>
                  <a:txBody>
                    <a:bodyPr/>
                    <a:lstStyle/>
                    <a:p>
                      <a:pPr marL="0" marR="0" algn="ctr">
                        <a:lnSpc>
                          <a:spcPct val="107000"/>
                        </a:lnSpc>
                        <a:spcBef>
                          <a:spcPts val="0"/>
                        </a:spcBef>
                        <a:spcAft>
                          <a:spcPts val="0"/>
                        </a:spcAft>
                      </a:pPr>
                      <a:r>
                        <a:rPr lang="ar-SA" sz="2400">
                          <a:effectLst/>
                          <a:cs typeface="B Nazanin" panose="00000400000000000000" pitchFamily="2" charset="-78"/>
                        </a:rPr>
                        <a:t>جنبه</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مبتنی بر برنامه‌ریزی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چابک</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093840789"/>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جریان فرآیند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متوالی یا مرحله‌ای (مثل آبشاری یا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تکراری و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75259722"/>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مستندسازی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گسترده و دقیق در ابتدا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سبک و حداقلی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2789263"/>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مشارکت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محدود به مرحله نیازمندی‌ها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همکاری مداوم با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615810132"/>
                  </a:ext>
                </a:extLst>
              </a:tr>
              <a:tr h="919295">
                <a:tc>
                  <a:txBody>
                    <a:bodyPr/>
                    <a:lstStyle/>
                    <a:p>
                      <a:pPr marL="0" marR="0">
                        <a:lnSpc>
                          <a:spcPct val="107000"/>
                        </a:lnSpc>
                        <a:spcBef>
                          <a:spcPts val="0"/>
                        </a:spcBef>
                        <a:spcAft>
                          <a:spcPts val="0"/>
                        </a:spcAft>
                      </a:pPr>
                      <a:r>
                        <a:rPr lang="ar-SA" sz="2400" dirty="0">
                          <a:effectLst/>
                          <a:cs typeface="B Nazanin" panose="00000400000000000000" pitchFamily="2" charset="-78"/>
                        </a:rPr>
                        <a:t>انعطاف‌پذیری در تغییرات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پایین – تغییرات از طریق درخواست‌های رسمی مدیریت می‌شوند</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بالا – تغییرات در طول فرآیند پذیرفته می‌شوند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21556305"/>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روش تحویل</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تحویل کل محصول یا افزونه‌های بزرگ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تحویل مداوم بخش‌های کوچک (نرم‌افزار قابل استفاده در هر اسپرینت)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823854008"/>
                  </a:ext>
                </a:extLst>
              </a:tr>
            </a:tbl>
          </a:graphicData>
        </a:graphic>
      </p:graphicFrame>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15</a:t>
            </a:fld>
            <a:endParaRPr lang="en-US">
              <a:cs typeface="B Nazanin" panose="00000400000000000000" pitchFamily="2" charset="-78"/>
            </a:endParaRPr>
          </a:p>
        </p:txBody>
      </p:sp>
      <p:sp>
        <p:nvSpPr>
          <p:cNvPr id="15362" name="Title 1"/>
          <p:cNvSpPr>
            <a:spLocks noGrp="1"/>
          </p:cNvSpPr>
          <p:nvPr>
            <p:ph type="title"/>
          </p:nvPr>
        </p:nvSpPr>
        <p:spPr/>
        <p:txBody>
          <a:bodyPr/>
          <a:lstStyle/>
          <a:p>
            <a:r>
              <a:rPr lang="en-US" dirty="0">
                <a:cs typeface="B Nazanin" panose="00000400000000000000" pitchFamily="2" charset="-78"/>
              </a:rPr>
              <a:t>Plan-driven and agile specification</a:t>
            </a:r>
            <a:r>
              <a:rPr lang="en-GB" dirty="0">
                <a:cs typeface="B Nazanin" panose="00000400000000000000" pitchFamily="2" charset="-78"/>
              </a:rPr>
              <a:t> </a:t>
            </a:r>
            <a:endParaRPr lang="en-US" dirty="0">
              <a:cs typeface="B Nazanin" panose="00000400000000000000" pitchFamily="2" charset="-78"/>
            </a:endParaRPr>
          </a:p>
        </p:txBody>
      </p:sp>
      <p:pic>
        <p:nvPicPr>
          <p:cNvPr id="4" name="Picture 3" descr="3.2 PlanBasedAgi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مهندسی نیازمندی‌ها</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مشخص کردن نیازمندی‌ها</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 سازی</a:t>
            </a:r>
            <a:endParaRPr lang="en-US" sz="2000" dirty="0">
              <a:cs typeface="B Nazanin" panose="00000400000000000000" pitchFamily="2" charset="-78"/>
            </a:endParaRPr>
          </a:p>
        </p:txBody>
      </p:sp>
      <p:sp>
        <p:nvSpPr>
          <p:cNvPr id="9" name="TextBox 8">
            <a:extLst>
              <a:ext uri="{FF2B5EF4-FFF2-40B4-BE49-F238E27FC236}">
                <a16:creationId xmlns:a16="http://schemas.microsoft.com/office/drawing/2014/main" id="{40E3AF5E-D8AD-42EF-A498-57ADCCDB34AF}"/>
              </a:ext>
            </a:extLst>
          </p:cNvPr>
          <p:cNvSpPr txBox="1"/>
          <p:nvPr/>
        </p:nvSpPr>
        <p:spPr>
          <a:xfrm>
            <a:off x="4807056" y="5124990"/>
            <a:ext cx="1608667"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پیاده‌سازی </a:t>
            </a:r>
            <a:endParaRPr lang="en-US" sz="2000" dirty="0">
              <a:cs typeface="B Nazanin" panose="00000400000000000000" pitchFamily="2" charset="-78"/>
            </a:endParaRP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مهندسی نیازمندی‌ها</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2735B971-63AE-4937-BFBD-4370CD316BB0}"/>
              </a:ext>
            </a:extLst>
          </p:cNvPr>
          <p:cNvSpPr txBox="1"/>
          <p:nvPr/>
        </p:nvSpPr>
        <p:spPr>
          <a:xfrm>
            <a:off x="2608107" y="3787414"/>
            <a:ext cx="3023405"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400" dirty="0">
                <a:cs typeface="B Nazanin" panose="00000400000000000000" pitchFamily="2" charset="-78"/>
              </a:rPr>
              <a:t>درخواست تغییر نیازمندی‌ها</a:t>
            </a:r>
            <a:endParaRPr lang="en-US" sz="2400" dirty="0">
              <a:cs typeface="B Nazanin" panose="00000400000000000000" pitchFamily="2" charset="-78"/>
            </a:endParaRP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مبتنی بر برنامه</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چابک</a:t>
            </a:r>
            <a:endParaRPr lang="en-US" dirty="0">
              <a:cs typeface="B Nazanin" panose="00000400000000000000" pitchFamily="2" charset="-78"/>
            </a:endParaRP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a:t>
            </a:r>
            <a:r>
              <a:rPr lang="fa-IR" sz="2800" b="1" i="0" dirty="0">
                <a:solidFill>
                  <a:srgbClr val="1F1F1F"/>
                </a:solidFill>
                <a:effectLst/>
                <a:latin typeface="Google Sans"/>
              </a:rPr>
              <a:t>روش های چابک به سطح مهارت بالاتری نسبت به رویکردهای مبتنی بر برنامه نیاز </a:t>
            </a:r>
            <a:r>
              <a:rPr lang="fa-IR" sz="2800" b="0" i="0" dirty="0">
                <a:solidFill>
                  <a:srgbClr val="1F1F1F"/>
                </a:solidFill>
                <a:effectLst/>
                <a:latin typeface="Google Sans"/>
              </a:rPr>
              <a:t>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a:bodyPr>
          <a:lstStyle/>
          <a:p>
            <a:r>
              <a:rPr lang="fa-IR" sz="2800" dirty="0"/>
              <a:t>در بسیاری از پروژه‌های نرم‌افزاری، استفاده از عناصر هر دو رویکرد </a:t>
            </a:r>
            <a:r>
              <a:rPr lang="fa-IR" sz="2800" b="1" dirty="0"/>
              <a:t>برنامه‌محور</a:t>
            </a:r>
            <a:r>
              <a:rPr lang="fa-IR" sz="2800" dirty="0"/>
              <a:t> و </a:t>
            </a:r>
            <a:r>
              <a:rPr lang="fa-IR" sz="2800" b="1" dirty="0"/>
              <a:t>چابک</a:t>
            </a:r>
            <a:r>
              <a:rPr lang="fa-IR" sz="2800" dirty="0"/>
              <a:t> ضروری است. انتخاب تعادل مناسب بین این دو روش به </a:t>
            </a:r>
            <a:r>
              <a:rPr lang="fa-IR" sz="2800" b="1" dirty="0"/>
              <a:t>عوامل مختلفی</a:t>
            </a:r>
            <a:r>
              <a:rPr lang="fa-IR" sz="2800" dirty="0"/>
              <a:t> بستگی دارد. در ادامه با ارائه مثال‌ها و توضیحات به این عوامل پرداخته شده است:</a:t>
            </a:r>
          </a:p>
          <a:p>
            <a:r>
              <a:rPr lang="fa-IR" sz="2800" b="1" dirty="0"/>
              <a:t>۱. نیاز به مشخصات دقیق و طراحی پیش از پیاده‌سازی</a:t>
            </a:r>
          </a:p>
          <a:p>
            <a:pPr>
              <a:buFont typeface="Arial" panose="020B0604020202020204" pitchFamily="34" charset="0"/>
              <a:buChar char="•"/>
            </a:pPr>
            <a:r>
              <a:rPr lang="fa-IR" sz="2800" b="1" dirty="0"/>
              <a:t>مثال</a:t>
            </a:r>
            <a:r>
              <a:rPr lang="fa-IR" sz="2800" dirty="0"/>
              <a:t>: سیستم کنترل یک </a:t>
            </a:r>
            <a:r>
              <a:rPr lang="fa-IR" sz="2800" b="1" dirty="0"/>
              <a:t>ایستگاه تولید برق</a:t>
            </a:r>
            <a:r>
              <a:rPr lang="fa-IR" sz="2800" dirty="0"/>
              <a:t> که نیاز به هماهنگی دقیق میان اجزای سخت‌افزاری و نرم‌افزاری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برنامه‌محور: مستندسازی جامع و دقیق برای اطمینان از عملکرد ایمن و پایدار سیستم.</a:t>
            </a:r>
          </a:p>
          <a:p>
            <a:r>
              <a:rPr lang="fa-IR" sz="2800" b="1" dirty="0"/>
              <a:t>توضیح</a:t>
            </a:r>
            <a:r>
              <a:rPr lang="fa-IR" sz="2800" dirty="0"/>
              <a:t>: در سیستم‌هایی با </a:t>
            </a:r>
            <a:r>
              <a:rPr lang="fa-IR" sz="2800" b="1" dirty="0"/>
              <a:t>پیچیدگی فنی بالا</a:t>
            </a:r>
            <a:r>
              <a:rPr lang="fa-IR" sz="2800" dirty="0"/>
              <a:t> و وابسته به صحت عملکرد، نیاز به طراحی دقیق قبل از اجرا وجود دارد.</a:t>
            </a:r>
          </a:p>
          <a:p>
            <a:endParaRPr lang="en-US" sz="28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b="1" dirty="0"/>
              <a:t>۲. استراتژی تحویل تدریجی و دریافت بازخورد سریع از مشتریان</a:t>
            </a:r>
          </a:p>
          <a:p>
            <a:pPr>
              <a:buFont typeface="Arial" panose="020B0604020202020204" pitchFamily="34" charset="0"/>
              <a:buChar char="•"/>
            </a:pPr>
            <a:r>
              <a:rPr lang="fa-IR" sz="2800" b="1" dirty="0"/>
              <a:t>مثال</a:t>
            </a:r>
            <a:r>
              <a:rPr lang="fa-IR" sz="2800" dirty="0"/>
              <a:t>: </a:t>
            </a:r>
            <a:r>
              <a:rPr lang="fa-IR" sz="2800" b="1" dirty="0"/>
              <a:t>اپلیکیشن سفارش غذای آنلاین</a:t>
            </a:r>
            <a:r>
              <a:rPr lang="fa-IR" sz="2800" dirty="0"/>
              <a:t> که به بازخورد سریع مشتریان برای بهبود تجربه کاربری نیاز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چابک: توسعه اپلیکیشن به صورت </a:t>
            </a:r>
            <a:r>
              <a:rPr lang="fa-IR" sz="2400" b="1" dirty="0"/>
              <a:t>اسپرینت‌های کوتاه</a:t>
            </a:r>
            <a:r>
              <a:rPr lang="fa-IR" sz="2400" dirty="0"/>
              <a:t> و انتشار نسخه‌های مکرر برای دریافت بازخورد.</a:t>
            </a:r>
          </a:p>
          <a:p>
            <a:r>
              <a:rPr lang="fa-IR" sz="2800" b="1" dirty="0"/>
              <a:t>توضیح</a:t>
            </a:r>
            <a:r>
              <a:rPr lang="fa-IR" sz="2800" dirty="0"/>
              <a:t>: روش چابک به </a:t>
            </a:r>
            <a:r>
              <a:rPr lang="fa-IR" sz="2800" b="1" dirty="0"/>
              <a:t>بازخورد سریع و بهبود مستمر</a:t>
            </a:r>
            <a:r>
              <a:rPr lang="fa-IR" sz="2800"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lnSpcReduction="10000"/>
          </a:bodyPr>
          <a:lstStyle/>
          <a:p>
            <a:r>
              <a:rPr lang="fa-IR" sz="2400" b="1" dirty="0"/>
              <a:t>۳. اندازه سیستم و تعداد تیم‌های توسعه</a:t>
            </a:r>
          </a:p>
          <a:p>
            <a:pPr>
              <a:buFont typeface="Arial" panose="020B0604020202020204" pitchFamily="34" charset="0"/>
              <a:buChar char="•"/>
            </a:pPr>
            <a:r>
              <a:rPr lang="fa-IR" sz="2400" b="1" dirty="0"/>
              <a:t>مثال</a:t>
            </a:r>
            <a:r>
              <a:rPr lang="fa-IR" sz="2400" dirty="0"/>
              <a:t>: </a:t>
            </a:r>
            <a:r>
              <a:rPr lang="fa-IR" sz="2400" b="1" dirty="0"/>
              <a:t>سیستم اطلاعاتی یک دانشگاه</a:t>
            </a:r>
            <a:r>
              <a:rPr lang="fa-IR" sz="2400" dirty="0"/>
              <a:t> که شامل ماژول‌های مختلف برای مدیریت دانشجویان، اساتید و دوره‌ها است.</a:t>
            </a:r>
          </a:p>
          <a:p>
            <a:pPr>
              <a:buFont typeface="Arial" panose="020B0604020202020204" pitchFamily="34" charset="0"/>
              <a:buChar char="•"/>
            </a:pPr>
            <a:r>
              <a:rPr lang="fa-IR" sz="2400" b="1" dirty="0"/>
              <a:t>رویکرد</a:t>
            </a:r>
            <a:r>
              <a:rPr lang="fa-IR" sz="2400" dirty="0"/>
              <a:t>:</a:t>
            </a:r>
          </a:p>
          <a:p>
            <a:pPr marL="742950" lvl="1" indent="-285750">
              <a:buFont typeface="Arial" panose="020B0604020202020204" pitchFamily="34" charset="0"/>
              <a:buChar char="•"/>
            </a:pPr>
            <a:r>
              <a:rPr lang="fa-IR" sz="2000" dirty="0"/>
              <a:t>برنامه‌محور: برای هماهنگی بین </a:t>
            </a:r>
            <a:r>
              <a:rPr lang="fa-IR" sz="2000" b="1" dirty="0"/>
              <a:t>چندین تیم بزرگ</a:t>
            </a:r>
            <a:r>
              <a:rPr lang="fa-IR" sz="2000" dirty="0"/>
              <a:t> و جلوگیری از تناقض در بخش‌های مختلف سیستم.</a:t>
            </a:r>
          </a:p>
          <a:p>
            <a:pPr marL="742950" lvl="1" indent="-285750">
              <a:buFont typeface="Arial" panose="020B0604020202020204" pitchFamily="34" charset="0"/>
              <a:buChar char="•"/>
            </a:pPr>
            <a:r>
              <a:rPr lang="fa-IR" sz="2000" dirty="0"/>
              <a:t>چابک: استفاده از تیم‌های کوچک برای توسعه ماژول‌های مجزا.</a:t>
            </a:r>
          </a:p>
          <a:p>
            <a:r>
              <a:rPr lang="fa-IR" sz="2400" b="1" dirty="0"/>
              <a:t>توضیح</a:t>
            </a:r>
            <a:r>
              <a:rPr lang="fa-IR" sz="2400" dirty="0"/>
              <a:t>: در سیستم‌های بزرگ که نیاز به </a:t>
            </a:r>
            <a:r>
              <a:rPr lang="fa-IR" sz="2400" b="1" dirty="0"/>
              <a:t>تیم‌های بزرگ یا توزیع‌شده</a:t>
            </a:r>
            <a:r>
              <a:rPr lang="fa-IR" sz="2400" dirty="0"/>
              <a:t> است، برنامه‌محوری مفیدتر است.</a:t>
            </a:r>
            <a:endParaRPr lang="en-US" sz="2400" dirty="0"/>
          </a:p>
          <a:p>
            <a:r>
              <a:rPr lang="fa-IR" sz="2400" b="1" dirty="0"/>
              <a:t>۴. نوع سیستم در حال توسعه</a:t>
            </a:r>
          </a:p>
          <a:p>
            <a:pPr>
              <a:buFont typeface="Arial" panose="020B0604020202020204" pitchFamily="34" charset="0"/>
              <a:buChar char="•"/>
            </a:pPr>
            <a:r>
              <a:rPr lang="fa-IR" sz="2400" b="1" dirty="0"/>
              <a:t>مثال</a:t>
            </a:r>
            <a:r>
              <a:rPr lang="fa-IR" sz="2400" dirty="0"/>
              <a:t>: سیستم کنترلی برای </a:t>
            </a:r>
            <a:r>
              <a:rPr lang="fa-IR" sz="2400" b="1" dirty="0"/>
              <a:t>یک خط تولید صنعتی با نیاز به هماهنگی زمانی دقیق</a:t>
            </a:r>
            <a:r>
              <a:rPr lang="fa-IR" sz="2400" dirty="0"/>
              <a:t>.</a:t>
            </a:r>
          </a:p>
          <a:p>
            <a:pPr>
              <a:buFont typeface="Arial" panose="020B0604020202020204" pitchFamily="34" charset="0"/>
              <a:buChar char="•"/>
            </a:pPr>
            <a:r>
              <a:rPr lang="fa-IR" sz="2400" b="1" dirty="0"/>
              <a:t>رویکرد</a:t>
            </a:r>
            <a:r>
              <a:rPr lang="fa-IR" sz="2400" dirty="0"/>
              <a:t>: برنامه‌محور برای تحلیل دقیق نیازمندی‌های </a:t>
            </a:r>
            <a:r>
              <a:rPr lang="fa-IR" sz="2400" b="1" dirty="0"/>
              <a:t>زمانی و فنی</a:t>
            </a:r>
            <a:r>
              <a:rPr lang="fa-IR" sz="2400" dirty="0"/>
              <a:t> پیش از پیاده‌سازی.</a:t>
            </a:r>
          </a:p>
          <a:p>
            <a:r>
              <a:rPr lang="fa-IR" sz="2400" b="1" dirty="0"/>
              <a:t>توضیح</a:t>
            </a:r>
            <a:r>
              <a:rPr lang="fa-IR" sz="2400" dirty="0"/>
              <a:t>: سیستم‌های بلادرنگ نیاز به </a:t>
            </a:r>
            <a:r>
              <a:rPr lang="fa-IR" sz="2400" b="1" dirty="0"/>
              <a:t>برنامه‌ریزی دقیق</a:t>
            </a:r>
            <a:r>
              <a:rPr lang="fa-IR" sz="2400" dirty="0"/>
              <a:t> قبل از اجرا دارند.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۵. طول عمر پیش‌بینی‌شده سیستم</a:t>
            </a:r>
          </a:p>
          <a:p>
            <a:pPr>
              <a:buFont typeface="Arial" panose="020B0604020202020204" pitchFamily="34" charset="0"/>
              <a:buChar char="•"/>
            </a:pPr>
            <a:r>
              <a:rPr lang="fa-IR" sz="2400" b="1" dirty="0"/>
              <a:t>مثال</a:t>
            </a:r>
            <a:r>
              <a:rPr lang="fa-IR" sz="2400" dirty="0"/>
              <a:t>: </a:t>
            </a:r>
            <a:r>
              <a:rPr lang="fa-IR" sz="2400" b="1" dirty="0"/>
              <a:t>سیستم ثبت مالیات دولتی</a:t>
            </a:r>
            <a:r>
              <a:rPr lang="fa-IR" sz="2400" dirty="0"/>
              <a:t> که قرار است بیش از ۲۰ سال استفاده شود.</a:t>
            </a:r>
          </a:p>
          <a:p>
            <a:pPr>
              <a:buFont typeface="Arial" panose="020B0604020202020204" pitchFamily="34" charset="0"/>
              <a:buChar char="•"/>
            </a:pPr>
            <a:r>
              <a:rPr lang="fa-IR" sz="2400" b="1" dirty="0"/>
              <a:t>رویکرد</a:t>
            </a:r>
            <a:r>
              <a:rPr lang="fa-IR" sz="2400" dirty="0"/>
              <a:t>: برنامه‌محور برای </a:t>
            </a:r>
            <a:r>
              <a:rPr lang="fa-IR" sz="2400" b="1" dirty="0"/>
              <a:t>مستندسازی جامع</a:t>
            </a:r>
            <a:r>
              <a:rPr lang="fa-IR" sz="2400" dirty="0"/>
              <a:t> و تسهیل نگهداری توسط تیم‌های آینده.</a:t>
            </a:r>
          </a:p>
          <a:p>
            <a:r>
              <a:rPr lang="fa-IR" sz="2400" b="1" dirty="0"/>
              <a:t>توضیح</a:t>
            </a:r>
            <a:r>
              <a:rPr lang="fa-IR" sz="2400" dirty="0"/>
              <a:t>: سیستم‌های با </a:t>
            </a:r>
            <a:r>
              <a:rPr lang="fa-IR" sz="2400" b="1" dirty="0"/>
              <a:t>عمر طولانی</a:t>
            </a:r>
            <a:r>
              <a:rPr lang="fa-IR" sz="2400" dirty="0"/>
              <a:t> نیاز به مستنداتی دارند که مفهوم و اهداف توسعه اولیه را حفظ کنند.</a:t>
            </a:r>
            <a:endParaRPr lang="en-US" sz="2400" dirty="0"/>
          </a:p>
          <a:p>
            <a:r>
              <a:rPr lang="fa-IR" sz="2400" b="1" dirty="0"/>
              <a:t>۶. ابزارهای پشتیبانی از توسعه سیستم</a:t>
            </a:r>
          </a:p>
          <a:p>
            <a:pPr>
              <a:buFont typeface="Arial" panose="020B0604020202020204" pitchFamily="34" charset="0"/>
              <a:buChar char="•"/>
            </a:pPr>
            <a:r>
              <a:rPr lang="fa-IR" sz="2400" b="1" dirty="0"/>
              <a:t>مثال</a:t>
            </a:r>
            <a:r>
              <a:rPr lang="fa-IR" sz="2400" dirty="0"/>
              <a:t>: </a:t>
            </a:r>
            <a:r>
              <a:rPr lang="fa-IR" sz="2400" b="1" dirty="0"/>
              <a:t>پلتفرم مدیریت پروژه آنلاین</a:t>
            </a:r>
            <a:r>
              <a:rPr lang="fa-IR" sz="2400" dirty="0"/>
              <a:t> که از ابزارهایی مانند </a:t>
            </a:r>
            <a:r>
              <a:rPr lang="en-US" sz="2400" b="1" dirty="0"/>
              <a:t>Jira </a:t>
            </a:r>
            <a:r>
              <a:rPr lang="fa-IR" sz="2400" b="1" dirty="0"/>
              <a:t>و </a:t>
            </a:r>
            <a:r>
              <a:rPr lang="en-US" sz="2400" b="1" dirty="0"/>
              <a:t>GitHub</a:t>
            </a:r>
            <a:r>
              <a:rPr lang="en-US" sz="2400" dirty="0"/>
              <a:t> </a:t>
            </a:r>
            <a:r>
              <a:rPr lang="fa-IR" sz="2400" dirty="0"/>
              <a:t>استفاده می‌کند.</a:t>
            </a:r>
          </a:p>
          <a:p>
            <a:pPr>
              <a:buFont typeface="Arial" panose="020B0604020202020204" pitchFamily="34" charset="0"/>
              <a:buChar char="•"/>
            </a:pPr>
            <a:r>
              <a:rPr lang="fa-IR" sz="2400" b="1" dirty="0"/>
              <a:t>رویکرد</a:t>
            </a:r>
            <a:r>
              <a:rPr lang="fa-IR" sz="2400" dirty="0"/>
              <a:t>: چابک برای </a:t>
            </a:r>
            <a:r>
              <a:rPr lang="fa-IR" sz="2400" b="1" dirty="0"/>
              <a:t>مدیریت طراحی‌های در حال تغییر</a:t>
            </a:r>
            <a:r>
              <a:rPr lang="fa-IR" sz="2400" dirty="0"/>
              <a:t> و پیگیری کدهای منتشر شده.</a:t>
            </a:r>
          </a:p>
          <a:p>
            <a:r>
              <a:rPr lang="fa-IR" sz="2400" b="1" dirty="0"/>
              <a:t>توضیح</a:t>
            </a:r>
            <a:r>
              <a:rPr lang="fa-IR" sz="2400" dirty="0"/>
              <a:t>: روش‌های چابک به </a:t>
            </a:r>
            <a:r>
              <a:rPr lang="fa-IR" sz="2400" b="1" dirty="0"/>
              <a:t>ابزارهای مناسب</a:t>
            </a:r>
            <a:r>
              <a:rPr lang="fa-IR" sz="2400" dirty="0"/>
              <a:t> برای مدیریت تغییرات وابسته‌اند.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lnSpcReduction="10000"/>
          </a:bodyPr>
          <a:lstStyle/>
          <a:p>
            <a:r>
              <a:rPr lang="fa-IR" sz="2400" b="1" dirty="0"/>
              <a:t>۷. سازماندهی تیم‌های توسعه</a:t>
            </a:r>
          </a:p>
          <a:p>
            <a:pPr>
              <a:buFont typeface="Arial" panose="020B0604020202020204" pitchFamily="34" charset="0"/>
              <a:buChar char="•"/>
            </a:pPr>
            <a:r>
              <a:rPr lang="fa-IR" sz="2400" b="1" dirty="0"/>
              <a:t>مثال</a:t>
            </a:r>
            <a:r>
              <a:rPr lang="fa-IR" sz="2400" dirty="0"/>
              <a:t>: توسعه یک </a:t>
            </a:r>
            <a:r>
              <a:rPr lang="fa-IR" sz="2400" b="1" dirty="0"/>
              <a:t>پلتفرم تجارت الکترونیک جهانی</a:t>
            </a:r>
            <a:r>
              <a:rPr lang="fa-IR" sz="2400" dirty="0"/>
              <a:t> با تیم‌های مستقر در کشورهای مختلف.</a:t>
            </a:r>
          </a:p>
          <a:p>
            <a:pPr>
              <a:buFont typeface="Arial" panose="020B0604020202020204" pitchFamily="34" charset="0"/>
              <a:buChar char="•"/>
            </a:pPr>
            <a:r>
              <a:rPr lang="fa-IR" sz="2400" b="1" dirty="0"/>
              <a:t>رویکرد</a:t>
            </a:r>
            <a:r>
              <a:rPr lang="fa-IR" sz="2400" dirty="0"/>
              <a:t>: برنامه‌محور برای ارائه </a:t>
            </a:r>
            <a:r>
              <a:rPr lang="fa-IR" sz="2400" b="1" dirty="0"/>
              <a:t>اسناد طراحی رسمی</a:t>
            </a:r>
            <a:r>
              <a:rPr lang="fa-IR" sz="2400" dirty="0"/>
              <a:t> و هماهنگی بین تیم‌ها.</a:t>
            </a:r>
          </a:p>
          <a:p>
            <a:r>
              <a:rPr lang="fa-IR" sz="2400" b="1" dirty="0"/>
              <a:t>توضیح</a:t>
            </a:r>
            <a:r>
              <a:rPr lang="fa-IR" sz="2400" dirty="0"/>
              <a:t>: در تیم‌های توزیع‌شده یا </a:t>
            </a:r>
            <a:r>
              <a:rPr lang="fa-IR" sz="2400" b="1" dirty="0"/>
              <a:t>برون‌سپاری شده</a:t>
            </a:r>
            <a:r>
              <a:rPr lang="fa-IR" sz="2400" dirty="0"/>
              <a:t>، اسناد رسمی برای ارتباط ضروری هستند.</a:t>
            </a:r>
            <a:endParaRPr lang="en-US" sz="2400" dirty="0"/>
          </a:p>
          <a:p>
            <a:r>
              <a:rPr lang="fa-IR" sz="2400" b="1" dirty="0"/>
              <a:t>۸. مسائل فرهنگی یا سازمانی</a:t>
            </a:r>
          </a:p>
          <a:p>
            <a:pPr>
              <a:buFont typeface="Arial" panose="020B0604020202020204" pitchFamily="34" charset="0"/>
              <a:buChar char="•"/>
            </a:pPr>
            <a:r>
              <a:rPr lang="fa-IR" sz="2400" b="1" dirty="0"/>
              <a:t>مثال</a:t>
            </a:r>
            <a:r>
              <a:rPr lang="fa-IR" sz="2400" dirty="0"/>
              <a:t>: یک </a:t>
            </a:r>
            <a:r>
              <a:rPr lang="fa-IR" sz="2400" b="1" dirty="0"/>
              <a:t>شرکت مهندسی عمران</a:t>
            </a:r>
            <a:r>
              <a:rPr lang="fa-IR" sz="2400" dirty="0"/>
              <a:t> که سیستم مدیریت پروژه‌ای برای خود ایجاد می‌کند.</a:t>
            </a:r>
          </a:p>
          <a:p>
            <a:pPr>
              <a:buFont typeface="Arial" panose="020B0604020202020204" pitchFamily="34" charset="0"/>
              <a:buChar char="•"/>
            </a:pPr>
            <a:r>
              <a:rPr lang="fa-IR" sz="2400" b="1" dirty="0"/>
              <a:t>رویکرد</a:t>
            </a:r>
            <a:r>
              <a:rPr lang="fa-IR" sz="2400" dirty="0"/>
              <a:t>: برنامه‌محور، زیرا این شرکت به </a:t>
            </a:r>
            <a:r>
              <a:rPr lang="fa-IR" sz="2400" b="1" dirty="0"/>
              <a:t>فرهنگ سنتی مهندسی</a:t>
            </a:r>
            <a:r>
              <a:rPr lang="fa-IR" sz="2400" dirty="0"/>
              <a:t> و مستندسازی پایبند است.</a:t>
            </a:r>
          </a:p>
          <a:p>
            <a:r>
              <a:rPr lang="fa-IR" sz="2400" b="1" dirty="0"/>
              <a:t>توضیح</a:t>
            </a:r>
            <a:r>
              <a:rPr lang="fa-IR" sz="2400" dirty="0"/>
              <a:t>: در سازمان‌های مهندسی، استفاده از </a:t>
            </a:r>
            <a:r>
              <a:rPr lang="fa-IR" sz="2400" b="1" dirty="0"/>
              <a:t>روش‌های برنامه‌محور</a:t>
            </a:r>
            <a:r>
              <a:rPr lang="fa-IR" sz="2400" dirty="0"/>
              <a:t> مرسوم است.</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25</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۹. مهارت تیم‌های توسعه</a:t>
            </a:r>
          </a:p>
          <a:p>
            <a:pPr>
              <a:buFont typeface="Arial" panose="020B0604020202020204" pitchFamily="34" charset="0"/>
              <a:buChar char="•"/>
            </a:pPr>
            <a:r>
              <a:rPr lang="fa-IR" sz="2400" b="1" dirty="0"/>
              <a:t>مثال</a:t>
            </a:r>
            <a:r>
              <a:rPr lang="fa-IR" sz="2400" dirty="0"/>
              <a:t>: یک </a:t>
            </a:r>
            <a:r>
              <a:rPr lang="fa-IR" sz="2400" b="1" dirty="0"/>
              <a:t>پروژه تحقیقاتی</a:t>
            </a:r>
            <a:r>
              <a:rPr lang="fa-IR" sz="2400" dirty="0"/>
              <a:t> با توسعه‌دهندگانی که روی الگوریتم‌های جدید هوش مصنوعی کار می‌کنند.</a:t>
            </a:r>
          </a:p>
          <a:p>
            <a:pPr>
              <a:buFont typeface="Arial" panose="020B0604020202020204" pitchFamily="34" charset="0"/>
              <a:buChar char="•"/>
            </a:pPr>
            <a:r>
              <a:rPr lang="fa-IR" sz="2400" b="1" dirty="0"/>
              <a:t>رویکرد</a:t>
            </a:r>
            <a:r>
              <a:rPr lang="fa-IR" sz="2400" dirty="0"/>
              <a:t>: چابک، زیرا به </a:t>
            </a:r>
            <a:r>
              <a:rPr lang="fa-IR" sz="2400" b="1" dirty="0"/>
              <a:t>مهارت بالا</a:t>
            </a:r>
            <a:r>
              <a:rPr lang="fa-IR" sz="2400" dirty="0"/>
              <a:t> در تیم برای تغییرات مداوم نیاز دارد.</a:t>
            </a:r>
          </a:p>
          <a:p>
            <a:r>
              <a:rPr lang="fa-IR" sz="2400" b="1" dirty="0"/>
              <a:t>توضیح</a:t>
            </a:r>
            <a:r>
              <a:rPr lang="fa-IR" sz="2400" dirty="0"/>
              <a:t>: روش‌های چابک به </a:t>
            </a:r>
            <a:r>
              <a:rPr lang="fa-IR" sz="2400" b="1" dirty="0"/>
              <a:t>توسعه‌دهندگان ماهر</a:t>
            </a:r>
            <a:r>
              <a:rPr lang="fa-IR" sz="2400" dirty="0"/>
              <a:t> برای مدیریت تغییرات بدون دستورالعمل دقیق وابسته هستند.</a:t>
            </a:r>
            <a:endParaRPr lang="en-US" sz="2400" dirty="0"/>
          </a:p>
          <a:p>
            <a:r>
              <a:rPr lang="fa-IR" sz="2400" b="1" dirty="0"/>
              <a:t>۱۰. سیستم‌های تحت نظارت قوانین خارجی</a:t>
            </a:r>
          </a:p>
          <a:p>
            <a:pPr>
              <a:buFont typeface="Arial" panose="020B0604020202020204" pitchFamily="34" charset="0"/>
              <a:buChar char="•"/>
            </a:pPr>
            <a:r>
              <a:rPr lang="fa-IR" sz="2400" b="1" dirty="0"/>
              <a:t>مثال</a:t>
            </a:r>
            <a:r>
              <a:rPr lang="fa-IR" sz="2400" dirty="0"/>
              <a:t>: </a:t>
            </a:r>
            <a:r>
              <a:rPr lang="fa-IR" sz="2400" b="1" dirty="0"/>
              <a:t>نرم‌افزار کنترل هواپیما</a:t>
            </a:r>
            <a:r>
              <a:rPr lang="fa-IR" sz="2400" dirty="0"/>
              <a:t> که نیاز به تاییدیه </a:t>
            </a:r>
            <a:r>
              <a:rPr lang="en-US" sz="2400" dirty="0"/>
              <a:t>FAA </a:t>
            </a:r>
            <a:r>
              <a:rPr lang="fa-IR" sz="2400" dirty="0"/>
              <a:t>دارد.</a:t>
            </a:r>
          </a:p>
          <a:p>
            <a:pPr>
              <a:buFont typeface="Arial" panose="020B0604020202020204" pitchFamily="34" charset="0"/>
              <a:buChar char="•"/>
            </a:pPr>
            <a:r>
              <a:rPr lang="fa-IR" sz="2400" b="1" dirty="0"/>
              <a:t>رویکرد</a:t>
            </a:r>
            <a:r>
              <a:rPr lang="fa-IR" sz="2400" dirty="0"/>
              <a:t>: برنامه‌محور برای ارائه </a:t>
            </a:r>
            <a:r>
              <a:rPr lang="fa-IR" sz="2400" b="1" dirty="0"/>
              <a:t>مستندات دقیق</a:t>
            </a:r>
            <a:r>
              <a:rPr lang="fa-IR" sz="2400" dirty="0"/>
              <a:t> جهت دریافت تاییدیه‌های قانونی.</a:t>
            </a:r>
          </a:p>
          <a:p>
            <a:r>
              <a:rPr lang="fa-IR" sz="2400" b="1" dirty="0"/>
              <a:t>توضیح</a:t>
            </a:r>
            <a:r>
              <a:rPr lang="fa-IR" sz="2400" dirty="0"/>
              <a:t>: سیستم‌هایی که نیاز به </a:t>
            </a:r>
            <a:r>
              <a:rPr lang="fa-IR" sz="2400" b="1" dirty="0"/>
              <a:t>تاییدیه‌های نظارتی</a:t>
            </a:r>
            <a:r>
              <a:rPr lang="fa-IR" sz="2400" dirty="0"/>
              <a:t> دارند، به مستندسازی دقیق وابسته هستند.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838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مثالی از روش چابک: </a:t>
            </a:r>
            <a:r>
              <a:rPr lang="fa-IR" sz="2400" b="1" i="0" dirty="0">
                <a:solidFill>
                  <a:srgbClr val="1F1F1F"/>
                </a:solidFill>
                <a:effectLst/>
                <a:latin typeface="Helvetica Neue"/>
              </a:rPr>
              <a:t>برنامه‌سازی مفرط </a:t>
            </a:r>
            <a:r>
              <a:rPr lang="en-US" sz="3200" b="1" i="0" dirty="0">
                <a:solidFill>
                  <a:srgbClr val="1F1F1F"/>
                </a:solidFill>
                <a:effectLst/>
                <a:latin typeface="Google Sans"/>
              </a:rPr>
              <a:t>XP</a:t>
            </a:r>
            <a:endParaRPr lang="fa-IR" sz="3200" b="1"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20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20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29</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3"/>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32</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33</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36</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37</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94701" y="1515484"/>
            <a:ext cx="8221532" cy="5605772"/>
          </a:xfrm>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323001" y="307938"/>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1173507" name="Rectangle 3"/>
          <p:cNvSpPr>
            <a:spLocks noGrp="1" noChangeArrowheads="1"/>
          </p:cNvSpPr>
          <p:nvPr>
            <p:ph idx="1"/>
          </p:nvPr>
        </p:nvSpPr>
        <p:spPr/>
        <p:txBody>
          <a:bodyPr>
            <a:normAutofit/>
          </a:bodyPr>
          <a:lstStyle/>
          <a:p>
            <a:pPr>
              <a:buFont typeface="+mj-lt"/>
              <a:buAutoNum type="arabicPeriod"/>
            </a:pPr>
            <a:r>
              <a:rPr lang="fa-IR" sz="1800" b="1" dirty="0"/>
              <a:t>نوشتن تست:</a:t>
            </a:r>
            <a:endParaRPr lang="fa-IR" sz="1800" dirty="0"/>
          </a:p>
          <a:p>
            <a:pPr marL="742950" lvl="1" indent="-285750">
              <a:buFont typeface="+mj-lt"/>
              <a:buAutoNum type="arabicPeriod"/>
            </a:pPr>
            <a:r>
              <a:rPr lang="fa-IR" sz="1600" dirty="0"/>
              <a:t>توسعه‌دهنده با نوشتن یک </a:t>
            </a:r>
            <a:r>
              <a:rPr lang="fa-IR" sz="1600" b="1" dirty="0"/>
              <a:t>تست ناموفق</a:t>
            </a:r>
            <a:r>
              <a:rPr lang="fa-IR" sz="1600" dirty="0"/>
              <a:t> که رفتار مورد نظر کد را توصیف می‌کند، شروع می‌کند. این تست در ابتدا ناموفق خواهد بود زیرا عملکرد مربوط به آن هنوز پیاده‌سازی نشده است.</a:t>
            </a:r>
          </a:p>
          <a:p>
            <a:pPr>
              <a:buFont typeface="+mj-lt"/>
              <a:buAutoNum type="arabicPeriod"/>
            </a:pPr>
            <a:r>
              <a:rPr lang="fa-IR" sz="1800" b="1" dirty="0"/>
              <a:t>اجرای تست:</a:t>
            </a:r>
            <a:endParaRPr lang="fa-IR" sz="1800" dirty="0"/>
          </a:p>
          <a:p>
            <a:pPr marL="742950" lvl="1" indent="-285750">
              <a:buFont typeface="+mj-lt"/>
              <a:buAutoNum type="arabicPeriod"/>
            </a:pPr>
            <a:r>
              <a:rPr lang="fa-IR" sz="1600" dirty="0"/>
              <a:t>توسعه‌دهنده مجموعه تست‌ها را اجرا می‌کند تا </a:t>
            </a:r>
            <a:r>
              <a:rPr lang="fa-IR" sz="1600" b="1" dirty="0"/>
              <a:t>تأیید کند که تست جدید ناموفق است</a:t>
            </a:r>
            <a:r>
              <a:rPr lang="fa-IR" sz="1600" dirty="0"/>
              <a:t> (این مرحله اطمینان می‌دهد که تست معتبر است و به درستی کمبود عملکرد را شناسایی می‌کند).</a:t>
            </a:r>
          </a:p>
          <a:p>
            <a:pPr>
              <a:buFont typeface="+mj-lt"/>
              <a:buAutoNum type="arabicPeriod"/>
            </a:pPr>
            <a:r>
              <a:rPr lang="fa-IR" sz="1800" b="1" dirty="0"/>
              <a:t>پیاده‌سازی کد:</a:t>
            </a:r>
            <a:endParaRPr lang="fa-IR" sz="1800" dirty="0"/>
          </a:p>
          <a:p>
            <a:pPr marL="742950" lvl="1" indent="-285750">
              <a:buFont typeface="+mj-lt"/>
              <a:buAutoNum type="arabicPeriod"/>
            </a:pPr>
            <a:r>
              <a:rPr lang="fa-IR" sz="1600" dirty="0"/>
              <a:t>توسعه‌دهنده به اندازه کافی کد می‌نویسد تا تست را موفق کند. تمرکز بر روی کد حداقلی و کاربردی است که نیازهای تست را برآورده می‌کند.</a:t>
            </a:r>
          </a:p>
          <a:p>
            <a:pPr>
              <a:buFont typeface="+mj-lt"/>
              <a:buAutoNum type="arabicPeriod"/>
            </a:pPr>
            <a:r>
              <a:rPr lang="fa-IR" sz="1800" b="1" dirty="0"/>
              <a:t>اجرای مجدد مجموعه تست‌ها:</a:t>
            </a:r>
            <a:endParaRPr lang="fa-IR" sz="1800" dirty="0"/>
          </a:p>
          <a:p>
            <a:pPr>
              <a:buFont typeface="+mj-lt"/>
              <a:buAutoNum type="arabicPeriod"/>
            </a:pPr>
            <a:r>
              <a:rPr lang="fa-IR" sz="1800" b="1" dirty="0"/>
              <a:t>بازسازی کد:</a:t>
            </a:r>
            <a:endParaRPr lang="fa-IR" sz="1800" dirty="0"/>
          </a:p>
          <a:p>
            <a:pPr marL="742950" lvl="1" indent="-285750">
              <a:buFont typeface="+mj-lt"/>
              <a:buAutoNum type="arabicPeriod"/>
            </a:pPr>
            <a:r>
              <a:rPr lang="fa-IR" sz="1600" dirty="0"/>
              <a:t>پس از موفقیت تست، توسعه‌دهنده کد را </a:t>
            </a:r>
            <a:r>
              <a:rPr lang="fa-IR" sz="1600" b="1" dirty="0"/>
              <a:t>بازسازی</a:t>
            </a:r>
            <a:r>
              <a:rPr lang="fa-IR" sz="1600" dirty="0"/>
              <a:t> می‌کند تا ساختار آن را بدون تغییر رفتار آن بهبود بخشد و اطمینان حاصل کند که کد تمیز و قابل نگهداری است.</a:t>
            </a:r>
          </a:p>
          <a:p>
            <a:pPr>
              <a:buFont typeface="+mj-lt"/>
              <a:buAutoNum type="arabicPeriod"/>
            </a:pPr>
            <a:r>
              <a:rPr lang="fa-IR" sz="1800" b="1" dirty="0"/>
              <a:t>تکرار:</a:t>
            </a:r>
            <a:endParaRPr lang="fa-IR" sz="18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Tree>
    <p:extLst>
      <p:ext uri="{BB962C8B-B14F-4D97-AF65-F5344CB8AC3E}">
        <p14:creationId xmlns:p14="http://schemas.microsoft.com/office/powerpoint/2010/main" val="88838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1173507" name="Rectangle 3"/>
          <p:cNvSpPr>
            <a:spLocks noGrp="1" noChangeArrowheads="1"/>
          </p:cNvSpPr>
          <p:nvPr>
            <p:ph idx="1"/>
          </p:nvPr>
        </p:nvSpPr>
        <p:spPr/>
        <p:txBody>
          <a:bodyPr>
            <a:normAutofit/>
          </a:bodyPr>
          <a:lstStyle/>
          <a:p>
            <a:r>
              <a:rPr lang="fa-IR" sz="1800" b="1" dirty="0"/>
              <a:t>مثال عملی از توسعه مبتنی بر تست (در پایتون):</a:t>
            </a:r>
          </a:p>
          <a:p>
            <a:r>
              <a:rPr lang="fa-IR" sz="1800" b="1" dirty="0"/>
              <a:t>وظیفه:</a:t>
            </a:r>
            <a:r>
              <a:rPr lang="fa-IR" sz="1800" dirty="0"/>
              <a:t> ایجاد یک تابع که بررسی کند آیا یک عدد زوج است یا خیر.</a:t>
            </a:r>
          </a:p>
          <a:p>
            <a:pPr>
              <a:buFont typeface="+mj-lt"/>
              <a:buAutoNum type="arabicPeriod"/>
            </a:pPr>
            <a:r>
              <a:rPr lang="fa-IR" sz="1800" b="1" dirty="0"/>
              <a:t>مرحله ۱: ابتدا تست را بنویسید.</a:t>
            </a:r>
            <a:endParaRPr lang="en-US" sz="1800" b="1" dirty="0"/>
          </a:p>
          <a:p>
            <a:pPr>
              <a:buFont typeface="+mj-lt"/>
              <a:buAutoNum type="arabicPeriod"/>
            </a:pPr>
            <a:endParaRPr lang="fa-IR" sz="14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209132" y="2626469"/>
            <a:ext cx="8407101" cy="4247317"/>
          </a:xfrm>
          <a:prstGeom prst="rect">
            <a:avLst/>
          </a:prstGeom>
          <a:no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my_module</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Assume this function doesn’t exist yet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TestIsEven</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TestCase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a:t>
            </a:r>
            <a:r>
              <a:rPr lang="en-US" dirty="0" err="1">
                <a:solidFill>
                  <a:srgbClr val="DCDCAA"/>
                </a:solidFill>
                <a:effectLst/>
                <a:latin typeface="Consolas" panose="020B0609020204030204" pitchFamily="49" charset="0"/>
              </a:rPr>
              <a:t>even</a:t>
            </a:r>
            <a:r>
              <a:rPr lang="en-US" b="0" dirty="0" err="1">
                <a:solidFill>
                  <a:srgbClr val="DCDCAA"/>
                </a:solidFill>
                <a:effectLst/>
                <a:latin typeface="Consolas" panose="020B0609020204030204" pitchFamily="49" charset="0"/>
              </a:rPr>
              <a:t>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assertTrue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4 should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test_odd_number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assertFalse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 should not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__name__</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'__main__'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main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048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1173507" name="Rectangle 3"/>
          <p:cNvSpPr>
            <a:spLocks noGrp="1" noChangeArrowheads="1"/>
          </p:cNvSpPr>
          <p:nvPr>
            <p:ph idx="1"/>
          </p:nvPr>
        </p:nvSpPr>
        <p:spPr/>
        <p:txBody>
          <a:bodyPr>
            <a:normAutofit/>
          </a:bodyPr>
          <a:lstStyle/>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۲: </a:t>
            </a:r>
            <a:r>
              <a:rPr lang="ar-SA" sz="1800" b="1" dirty="0">
                <a:effectLst/>
                <a:latin typeface="Calibri" panose="020F0502020204030204" pitchFamily="34" charset="0"/>
                <a:ea typeface="Times New Roman" panose="02020603050405020304" pitchFamily="18" charset="0"/>
              </a:rPr>
              <a:t>تست را اجرا کنید (ناموفق خواهد بود)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342900" marR="0" lvl="0" indent="-342900" algn="l" rtl="1">
              <a:lnSpc>
                <a:spcPct val="107000"/>
              </a:lnSpc>
              <a:spcBef>
                <a:spcPts val="0"/>
              </a:spcBef>
              <a:spcAft>
                <a:spcPts val="800"/>
              </a:spcAft>
              <a:buSzPts val="1000"/>
              <a:buFont typeface="Symbol" panose="05050102010706020507" pitchFamily="18" charset="2"/>
              <a:buChar char=""/>
              <a:tabLst>
                <a:tab pos="457200" algn="l"/>
              </a:tabLst>
            </a:pPr>
            <a:r>
              <a:rPr lang="ar-SA" sz="1800" b="1" dirty="0">
                <a:latin typeface="Calibri" panose="020F0502020204030204" pitchFamily="34" charset="0"/>
              </a:rPr>
              <a:t>خطا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Courier New" panose="02070309020205020404" pitchFamily="49" charset="0"/>
                <a:ea typeface="Times New Roman" panose="02020603050405020304" pitchFamily="18" charset="0"/>
              </a:rPr>
              <a:t>ModuleNotFoundError</a:t>
            </a:r>
            <a:r>
              <a:rPr lang="en-US" sz="1800" dirty="0">
                <a:effectLst/>
                <a:latin typeface="Courier New" panose="02070309020205020404" pitchFamily="49" charset="0"/>
                <a:ea typeface="Times New Roman" panose="02020603050405020304" pitchFamily="18" charset="0"/>
              </a:rPr>
              <a:t>: No module named '</a:t>
            </a:r>
            <a:r>
              <a:rPr lang="en-US" sz="1800" dirty="0" err="1">
                <a:effectLst/>
                <a:latin typeface="Courier New" panose="02070309020205020404" pitchFamily="49" charset="0"/>
                <a:ea typeface="Times New Roman" panose="02020603050405020304" pitchFamily="18" charset="0"/>
              </a:rPr>
              <a:t>my_module</a:t>
            </a:r>
            <a:r>
              <a:rPr lang="en-US" sz="1800" dirty="0">
                <a:effectLst/>
                <a:latin typeface="Courier New" panose="02070309020205020404" pitchFamily="49" charset="0"/>
                <a:ea typeface="Times New Roman" panose="02020603050405020304" pitchFamily="18" charset="0"/>
              </a:rPr>
              <a: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a:t>
            </a:r>
            <a:r>
              <a:rPr lang="ar-SA" sz="1800" b="1" dirty="0">
                <a:latin typeface="Calibri" panose="020F0502020204030204" pitchFamily="34" charset="0"/>
              </a:rPr>
              <a:t>این تأیید می‌کند که تست، کمبود عملکرد را شناسایی می‌کند</a:t>
            </a:r>
            <a:r>
              <a:rPr lang="en-US" sz="1800" b="1" dirty="0">
                <a:latin typeface="Calibri" panose="020F0502020204030204" pitchFamily="34" charset="0"/>
              </a:rPr>
              <a:t>.)</a:t>
            </a:r>
          </a:p>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۳: </a:t>
            </a:r>
            <a:r>
              <a:rPr lang="ar-SA" sz="1800" b="1" dirty="0">
                <a:effectLst/>
                <a:latin typeface="Calibri" panose="020F0502020204030204" pitchFamily="34" charset="0"/>
                <a:ea typeface="Times New Roman" panose="02020603050405020304" pitchFamily="18" charset="0"/>
              </a:rPr>
              <a:t>کد را برای موفقیت تست بنویسید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a:buFont typeface="+mj-lt"/>
              <a:buAutoNum type="arabicPeriod"/>
            </a:pPr>
            <a:endParaRPr lang="fa-IR" sz="20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173848" y="2843006"/>
            <a:ext cx="8407101" cy="3557641"/>
          </a:xfrm>
          <a:prstGeom prst="rect">
            <a:avLst/>
          </a:prstGeom>
          <a:noFill/>
        </p:spPr>
        <p:txBody>
          <a:bodyPr wrap="square">
            <a:spAutoFit/>
          </a:bodyPr>
          <a:lstStyle/>
          <a:p>
            <a:r>
              <a:rPr lang="en-US" b="0" dirty="0">
                <a:solidFill>
                  <a:srgbClr val="6A9955"/>
                </a:solidFill>
                <a:effectLst/>
                <a:latin typeface="Consolas" panose="020B0609020204030204" pitchFamily="49" charset="0"/>
              </a:rPr>
              <a:t># my_module.py</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a:p>
            <a:pPr marL="0" marR="0" algn="r">
              <a:lnSpc>
                <a:spcPct val="107000"/>
              </a:lnSpc>
              <a:spcBef>
                <a:spcPts val="0"/>
              </a:spcBef>
              <a:spcAft>
                <a:spcPts val="800"/>
              </a:spcAft>
            </a:pPr>
            <a:br>
              <a:rPr lang="en-US" b="0" dirty="0">
                <a:solidFill>
                  <a:srgbClr val="D4D4D4"/>
                </a:solidFill>
                <a:effectLst/>
                <a:latin typeface="Consolas" panose="020B0609020204030204" pitchFamily="49" charset="0"/>
              </a:rPr>
            </a:br>
            <a:r>
              <a:rPr lang="ar-SA" b="1" dirty="0">
                <a:solidFill>
                  <a:schemeClr val="tx2"/>
                </a:solidFill>
                <a:latin typeface="Calibri" panose="020F0502020204030204" pitchFamily="34" charset="0"/>
                <a:cs typeface="Times New Roman" panose="02020603050405020304" pitchFamily="18" charset="0"/>
              </a:rPr>
              <a:t>مرحله </a:t>
            </a:r>
            <a:r>
              <a:rPr lang="fa-IR" b="1" dirty="0">
                <a:solidFill>
                  <a:schemeClr val="tx2"/>
                </a:solidFill>
                <a:latin typeface="Calibri" panose="020F0502020204030204" pitchFamily="34" charset="0"/>
                <a:cs typeface="Times New Roman" panose="02020603050405020304" pitchFamily="18" charset="0"/>
              </a:rPr>
              <a:t>۴: </a:t>
            </a:r>
            <a:r>
              <a:rPr lang="ar-SA" b="1" dirty="0">
                <a:solidFill>
                  <a:schemeClr val="tx2"/>
                </a:solidFill>
                <a:latin typeface="Calibri" panose="020F0502020204030204" pitchFamily="34" charset="0"/>
                <a:cs typeface="Times New Roman" panose="02020603050405020304" pitchFamily="18" charset="0"/>
              </a:rPr>
              <a:t>تست‌ها را دوباره اجرا کنید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r>
              <a:rPr lang="en-US" b="0" dirty="0">
                <a:solidFill>
                  <a:srgbClr val="F44747"/>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Ran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tests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44747"/>
                </a:solidFill>
                <a:effectLst/>
                <a:latin typeface="Consolas" panose="020B0609020204030204" pitchFamily="49" charset="0"/>
              </a:rPr>
              <a:t>001s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OK</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CA70484-6934-4DE5-8EF1-0CF43D5BBF6D}"/>
              </a:ext>
            </a:extLst>
          </p:cNvPr>
          <p:cNvSpPr txBox="1"/>
          <p:nvPr/>
        </p:nvSpPr>
        <p:spPr>
          <a:xfrm>
            <a:off x="138565" y="5364794"/>
            <a:ext cx="8407100" cy="1141979"/>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Calibri" panose="020F0502020204030204" pitchFamily="34" charset="0"/>
                <a:ea typeface="Times New Roman" panose="02020603050405020304" pitchFamily="18" charset="0"/>
                <a:cs typeface="B Nazanin" panose="00000400000000000000" pitchFamily="2" charset="-78"/>
              </a:rPr>
              <a:t>مرحله </a:t>
            </a:r>
            <a:r>
              <a:rPr lang="fa-IR" sz="1800" b="1" dirty="0">
                <a:effectLst/>
                <a:latin typeface="Calibri" panose="020F0502020204030204" pitchFamily="34" charset="0"/>
                <a:ea typeface="Times New Roman" panose="02020603050405020304" pitchFamily="18" charset="0"/>
                <a:cs typeface="B Nazanin" panose="00000400000000000000" pitchFamily="2" charset="-78"/>
              </a:rPr>
              <a:t>۵: </a:t>
            </a:r>
            <a:r>
              <a:rPr lang="ar-SA" sz="1800" b="1" dirty="0">
                <a:effectLst/>
                <a:latin typeface="Calibri" panose="020F0502020204030204" pitchFamily="34" charset="0"/>
                <a:ea typeface="Times New Roman" panose="02020603050405020304" pitchFamily="18" charset="0"/>
                <a:cs typeface="B Nazanin" panose="00000400000000000000" pitchFamily="2" charset="-78"/>
              </a:rPr>
              <a:t>بازسازی (در صورت لزوم)</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B Nazanin" panose="00000400000000000000" pitchFamily="2" charset="-78"/>
              </a:rPr>
              <a:t>در این مورد، تابع ساده است، بنابراین ممکن است نیاز به بازسازی نباشد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22329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0" y="1315584"/>
            <a:ext cx="8928848" cy="5487552"/>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این روش از </a:t>
            </a:r>
            <a:r>
              <a:rPr lang="fa-IR" sz="2800" b="1" i="0" dirty="0">
                <a:solidFill>
                  <a:srgbClr val="1F1F1F"/>
                </a:solidFill>
                <a:effectLst/>
                <a:latin typeface="Google Sans"/>
              </a:rPr>
              <a:t>ایده مالکیت و مسئولیت جمعی </a:t>
            </a:r>
            <a:r>
              <a:rPr lang="fa-IR" sz="2800" b="0" i="0" dirty="0">
                <a:solidFill>
                  <a:srgbClr val="1F1F1F"/>
                </a:solidFill>
                <a:effectLst/>
                <a:latin typeface="Google Sans"/>
              </a:rPr>
              <a:t>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a:xfrm>
            <a:off x="0" y="1621425"/>
            <a:ext cx="8686800" cy="4953111"/>
          </a:xfrm>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a:t>
            </a:r>
            <a:r>
              <a:rPr lang="fa-IR" sz="3200" b="1" i="0" dirty="0">
                <a:solidFill>
                  <a:srgbClr val="1F1F1F"/>
                </a:solidFill>
                <a:effectLst/>
                <a:latin typeface="Google Sans"/>
              </a:rPr>
              <a:t>استاندارد برای مدیریت پروژه</a:t>
            </a:r>
            <a:r>
              <a:rPr lang="fa-IR" sz="3200" b="0" i="0" dirty="0">
                <a:solidFill>
                  <a:srgbClr val="1F1F1F"/>
                </a:solidFill>
                <a:effectLst/>
                <a:latin typeface="Google Sans"/>
              </a:rPr>
              <a:t>،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58</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1" i="0" dirty="0">
                <a:solidFill>
                  <a:srgbClr val="1F1F1F"/>
                </a:solidFill>
                <a:effectLst/>
                <a:latin typeface="Google Sans"/>
              </a:rPr>
              <a:t>اسکرام مستر تسهیل </a:t>
            </a:r>
            <a:r>
              <a:rPr lang="fa-IR" sz="2800" b="0" i="0" dirty="0">
                <a:solidFill>
                  <a:srgbClr val="1F1F1F"/>
                </a:solidFill>
                <a:effectLst/>
                <a:latin typeface="Google Sans"/>
              </a:rPr>
              <a:t>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جان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جین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885143"/>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a:t>
                      </a:r>
                      <a:r>
                        <a:rPr lang="fa-IR" sz="2400" b="1" i="0" kern="1200" dirty="0">
                          <a:solidFill>
                            <a:schemeClr val="tx1"/>
                          </a:solidFill>
                          <a:effectLst/>
                          <a:latin typeface="+mn-lt"/>
                          <a:ea typeface="+mn-ea"/>
                          <a:cs typeface="B Nazanin" panose="00000400000000000000" pitchFamily="2" charset="-78"/>
                        </a:rPr>
                        <a:t>افزایشی</a:t>
                      </a:r>
                      <a:r>
                        <a:rPr lang="fa-IR" sz="2400" b="0" i="0" kern="1200" dirty="0">
                          <a:solidFill>
                            <a:schemeClr val="tx1"/>
                          </a:solidFill>
                          <a:effectLst/>
                          <a:latin typeface="+mn-lt"/>
                          <a:ea typeface="+mn-ea"/>
                          <a:cs typeface="B Nazanin" panose="00000400000000000000" pitchFamily="2" charset="-78"/>
                        </a:rPr>
                        <a:t>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روش های کاری </a:t>
                      </a:r>
                      <a:r>
                        <a:rPr lang="fa-IR" sz="2400" b="0" i="0" kern="1200" dirty="0">
                          <a:solidFill>
                            <a:schemeClr val="tx1"/>
                          </a:solidFill>
                          <a:effectLst/>
                          <a:latin typeface="+mn-lt"/>
                          <a:ea typeface="+mn-ea"/>
                          <a:cs typeface="B Nazanin" panose="00000400000000000000" pitchFamily="2" charset="-78"/>
                        </a:rPr>
                        <a:t>خود را توسعه دهند.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72</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73</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74</a:t>
            </a:fld>
            <a:endParaRPr lang="en-US"/>
          </a:p>
        </p:txBody>
      </p:sp>
      <p:sp>
        <p:nvSpPr>
          <p:cNvPr id="3" name="Content Placeholder 2"/>
          <p:cNvSpPr>
            <a:spLocks noGrp="1"/>
          </p:cNvSpPr>
          <p:nvPr>
            <p:ph idx="1"/>
          </p:nvPr>
        </p:nvSpPr>
        <p:spPr/>
        <p:txBody>
          <a:bodyPr>
            <a:normAutofit fontScale="92500" lnSpcReduction="20000"/>
          </a:bodyPr>
          <a:lstStyle/>
          <a:p>
            <a:r>
              <a:rPr lang="fa-IR" sz="2400" b="1" dirty="0"/>
              <a:t>مقیاس‌گذاری در حوزه توسعه نرم‌افزار </a:t>
            </a:r>
            <a:endParaRPr lang="en-US" sz="2400" b="1" dirty="0"/>
          </a:p>
          <a:p>
            <a:r>
              <a:rPr lang="fa-IR" sz="2400" dirty="0"/>
              <a:t>به معنای به‌کارگیری روش‌های چابک برای پروژه‌ها و سیستم‌های نرم‌افزاری بزرگ است که به تعداد زیادی از تیم‌ها نیاز دارند.</a:t>
            </a:r>
            <a:endParaRPr lang="en-US" sz="2400" dirty="0"/>
          </a:p>
          <a:p>
            <a:pPr lvl="1"/>
            <a:r>
              <a:rPr lang="fa-IR" sz="2250" dirty="0"/>
              <a:t>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a:t>
            </a:r>
            <a:endParaRPr lang="en-US" sz="2250" dirty="0"/>
          </a:p>
          <a:p>
            <a:pPr lvl="1"/>
            <a:r>
              <a:rPr lang="fa-IR" sz="2250" dirty="0"/>
              <a:t>مقیاس‌گذاری چابک به این تیم‌ها کمک می‌کند تا همچنان با اصول چابک، یعنی سرعت بالا، انعطاف‌پذیری و هم‌آهنگی بالا کار کنند.</a:t>
            </a:r>
          </a:p>
          <a:p>
            <a:r>
              <a:rPr lang="fa-IR" sz="2400" b="1" dirty="0"/>
              <a:t>مقیاس‌گذاری برون‌سازمانی:</a:t>
            </a:r>
          </a:p>
          <a:p>
            <a:r>
              <a:rPr lang="fa-IR" sz="2400" dirty="0"/>
              <a:t>این نوع مقیاس‌گذاری به نحوه پیاده‌سازی اصول و فرآیندهای چابک در سازمان‌های بزرگ اشاره دارد؛ به ویژه در شرکت‌هایی که پیشینه طولانی در توسعه نرم‌افزار دارند و ممکن است روش‌های سنتی را به کار گرفته باشند.</a:t>
            </a:r>
            <a:endParaRPr lang="en-US" sz="2400" dirty="0"/>
          </a:p>
          <a:p>
            <a:pPr lvl="1"/>
            <a:r>
              <a:rPr lang="fa-IR" sz="2250" dirty="0"/>
              <a:t> برای مثال، یک شرکت با تجربه که پیش‌تر از روش‌های آبشاری استفاده می‌کرده، ممکن است بخواهد به روش‌های چابک تغییر کند، اما نیاز به راهبردهای مشخصی برای تطبیق این روش‌ها با سازمان خود دارد.</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extLst>
      <p:ext uri="{BB962C8B-B14F-4D97-AF65-F5344CB8AC3E}">
        <p14:creationId xmlns:p14="http://schemas.microsoft.com/office/powerpoint/2010/main" val="143287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lvl="1">
              <a:buFont typeface="Arial" panose="020B0604020202020204" pitchFamily="34" charset="0"/>
              <a:buChar char="•"/>
            </a:pPr>
            <a:r>
              <a:rPr lang="fa-IR" sz="3050" b="1" i="0" dirty="0">
                <a:solidFill>
                  <a:srgbClr val="1F1F1F"/>
                </a:solidFill>
                <a:effectLst/>
                <a:latin typeface="Google Sans"/>
              </a:rPr>
              <a:t>مکانیزم‌های ارتباط بین تیم‌ها</a:t>
            </a:r>
            <a:r>
              <a:rPr lang="fa-IR" sz="3050" b="0" i="0" dirty="0">
                <a:solidFill>
                  <a:srgbClr val="1F1F1F"/>
                </a:solidFill>
                <a:effectLst/>
                <a:latin typeface="Google Sans"/>
              </a:rPr>
              <a:t>: </a:t>
            </a:r>
            <a:r>
              <a:rPr lang="fa-IR" sz="3050" b="1" i="0" dirty="0">
                <a:solidFill>
                  <a:srgbClr val="1F1F1F"/>
                </a:solidFill>
                <a:effectLst/>
                <a:latin typeface="Google Sans"/>
              </a:rPr>
              <a:t>برگزاری منظم کنفرانس‌های تلفنی </a:t>
            </a:r>
            <a:r>
              <a:rPr lang="fa-IR" sz="3050" b="0" i="0" dirty="0">
                <a:solidFill>
                  <a:srgbClr val="1F1F1F"/>
                </a:solidFill>
                <a:effectLst/>
                <a:latin typeface="Google Sans"/>
              </a:rPr>
              <a:t>و </a:t>
            </a:r>
            <a:r>
              <a:rPr lang="fa-IR" sz="3050" b="1" i="0" dirty="0">
                <a:solidFill>
                  <a:srgbClr val="1F1F1F"/>
                </a:solidFill>
                <a:effectLst/>
                <a:latin typeface="Google Sans"/>
              </a:rPr>
              <a:t>ویدیویی</a:t>
            </a:r>
            <a:r>
              <a:rPr lang="fa-IR" sz="3050" b="0" i="0" dirty="0">
                <a:solidFill>
                  <a:srgbClr val="1F1F1F"/>
                </a:solidFill>
                <a:effectLst/>
                <a:latin typeface="Google Sans"/>
              </a:rPr>
              <a:t> به همراه جلسات </a:t>
            </a:r>
            <a:r>
              <a:rPr lang="fa-IR" sz="3050" b="1" i="0" dirty="0">
                <a:solidFill>
                  <a:srgbClr val="1F1F1F"/>
                </a:solidFill>
                <a:effectLst/>
                <a:latin typeface="Google Sans"/>
              </a:rPr>
              <a:t>الکترونیکی</a:t>
            </a:r>
            <a:r>
              <a:rPr lang="fa-IR" sz="3050" b="0" i="0" dirty="0">
                <a:solidFill>
                  <a:srgbClr val="1F1F1F"/>
                </a:solidFill>
                <a:effectLst/>
                <a:latin typeface="Google Sans"/>
              </a:rPr>
              <a:t> </a:t>
            </a:r>
            <a:r>
              <a:rPr lang="fa-IR" sz="3050" b="1" i="0" dirty="0">
                <a:solidFill>
                  <a:srgbClr val="1F1F1F"/>
                </a:solidFill>
                <a:effectLst/>
                <a:latin typeface="Google Sans"/>
              </a:rPr>
              <a:t>کوتاه و مکرر</a:t>
            </a:r>
            <a:r>
              <a:rPr lang="fa-IR" sz="3050" b="0" i="0" dirty="0">
                <a:solidFill>
                  <a:srgbClr val="1F1F1F"/>
                </a:solidFill>
                <a:effectLst/>
                <a:latin typeface="Google Sans"/>
              </a:rPr>
              <a:t> برای به‌روزرسانی پیشرفت تیم‌ها ضروری است.</a:t>
            </a:r>
          </a:p>
          <a:p>
            <a:pPr lvl="1">
              <a:buFont typeface="Arial" panose="020B0604020202020204" pitchFamily="34" charset="0"/>
              <a:buChar char="•"/>
            </a:pPr>
            <a:r>
              <a:rPr lang="fa-IR" sz="3050" b="1" i="0" dirty="0">
                <a:solidFill>
                  <a:srgbClr val="1F1F1F"/>
                </a:solidFill>
                <a:effectLst/>
                <a:latin typeface="Google Sans"/>
              </a:rPr>
              <a:t>تمرکز بر ساخت و انتشار مکرر سیستم</a:t>
            </a:r>
            <a:r>
              <a:rPr lang="fa-IR" sz="305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050" b="1" i="0" dirty="0">
                <a:solidFill>
                  <a:srgbClr val="1F1F1F"/>
                </a:solidFill>
                <a:effectLst/>
                <a:latin typeface="Google Sans"/>
              </a:rPr>
              <a:t>ساخت‌های مکرر و انتشارهای منظم </a:t>
            </a:r>
            <a:r>
              <a:rPr lang="fa-IR" sz="305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76</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a:t>
            </a:r>
            <a:r>
              <a:rPr lang="fa-IR" sz="2800" b="1" i="0" dirty="0">
                <a:solidFill>
                  <a:srgbClr val="1F1F1F"/>
                </a:solidFill>
                <a:effectLst/>
                <a:latin typeface="Google Sans"/>
              </a:rPr>
              <a:t>سازمان‌هایی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77</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1" i="0" dirty="0">
                <a:solidFill>
                  <a:srgbClr val="1F1F1F"/>
                </a:solidFill>
                <a:effectLst/>
                <a:latin typeface="Google Sans"/>
              </a:rPr>
              <a:t>برنامه‌نویسی افراطی </a:t>
            </a:r>
            <a:r>
              <a:rPr lang="en-US" sz="3200" b="0" i="0" dirty="0">
                <a:solidFill>
                  <a:srgbClr val="1F1F1F"/>
                </a:solidFill>
                <a:effectLst/>
                <a:latin typeface="Google Sans"/>
              </a:rPr>
              <a:t>XP: </a:t>
            </a:r>
            <a:r>
              <a:rPr lang="fa-IR" sz="3200" b="0" i="0" dirty="0">
                <a:solidFill>
                  <a:srgbClr val="1F1F1F"/>
                </a:solidFill>
                <a:effectLst/>
                <a:latin typeface="Google Sans"/>
              </a:rPr>
              <a:t>یکی از نقاط قوت خاص </a:t>
            </a:r>
            <a:r>
              <a:rPr lang="en-US" sz="3200" b="0" i="0" dirty="0">
                <a:solidFill>
                  <a:srgbClr val="1F1F1F"/>
                </a:solidFill>
                <a:effectLst/>
                <a:latin typeface="Google Sans"/>
              </a:rPr>
              <a:t>XP، </a:t>
            </a:r>
            <a:r>
              <a:rPr lang="fa-IR" sz="3200" b="0" i="0" dirty="0">
                <a:solidFill>
                  <a:srgbClr val="1F1F1F"/>
                </a:solidFill>
                <a:effectLst/>
                <a:latin typeface="Google Sans"/>
              </a:rPr>
              <a:t>توسعه تست‌های خودکار قبل از ایجاد ویژگی‌های برنامه است. همه تست‌ها باید هنگام ادغام یک افزونه در سیستم، با موفقیت اجرا شوند.</a:t>
            </a:r>
          </a:p>
          <a:p>
            <a:pPr algn="r" rtl="1">
              <a:buFont typeface="Arial" panose="020B0604020202020204" pitchFamily="34" charset="0"/>
              <a:buChar char="•"/>
            </a:pPr>
            <a:r>
              <a:rPr lang="fa-IR" sz="3200" b="0" i="0" dirty="0">
                <a:solidFill>
                  <a:srgbClr val="1F1F1F"/>
                </a:solidFill>
                <a:effectLst/>
                <a:latin typeface="Google Sans"/>
              </a:rPr>
              <a:t>اسکرام: این روش چابک یک چارچوب مدیریت پروژه را ارائه می‌دهد که بر اساس "ا</a:t>
            </a:r>
            <a:r>
              <a:rPr lang="fa-IR" sz="3200" dirty="0">
                <a:solidFill>
                  <a:srgbClr val="1F1F1F"/>
                </a:solidFill>
                <a:latin typeface="Google Sans"/>
              </a:rPr>
              <a:t>سپرینت</a:t>
            </a:r>
            <a:r>
              <a:rPr lang="en-US" sz="3200" dirty="0">
                <a:solidFill>
                  <a:srgbClr val="1F1F1F"/>
                </a:solidFill>
                <a:latin typeface="Google Sans"/>
              </a:rPr>
              <a:t>”</a:t>
            </a:r>
            <a:r>
              <a:rPr lang="en-US" altLang="ja-JP" sz="3200" b="0" i="0" dirty="0">
                <a:solidFill>
                  <a:srgbClr val="1F1F1F"/>
                </a:solidFill>
                <a:effectLst/>
                <a:latin typeface="Google Sans"/>
              </a:rPr>
              <a:t>‌</a:t>
            </a:r>
            <a:r>
              <a:rPr lang="fa-IR" sz="3200" b="0" i="0" dirty="0">
                <a:solidFill>
                  <a:srgbClr val="1F1F1F"/>
                </a:solidFill>
                <a:effectLst/>
                <a:latin typeface="Google Sans"/>
              </a:rPr>
              <a:t>هایی است که دوره‌های زمانی ثابتی هستند که برای توسعه بخش‌های افزایشی یک سیستم اختصاص داده شده‌اند.</a:t>
            </a:r>
            <a:endParaRPr lang="en-US" sz="32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78</a:t>
            </a:fld>
            <a:endParaRPr lang="en-US"/>
          </a:p>
        </p:txBody>
      </p:sp>
      <p:sp>
        <p:nvSpPr>
          <p:cNvPr id="3" name="Content Placeholder 2"/>
          <p:cNvSpPr>
            <a:spLocks noGrp="1"/>
          </p:cNvSpPr>
          <p:nvPr>
            <p:ph idx="1"/>
          </p:nvPr>
        </p:nvSpPr>
        <p:spPr/>
        <p:txBody>
          <a:bodyPr>
            <a:normAutofit fontScale="92500" lnSpcReduction="10000"/>
          </a:bodyPr>
          <a:lstStyle/>
          <a:p>
            <a:pPr algn="justLow"/>
            <a:r>
              <a:rPr lang="fa-IR" sz="3200" dirty="0"/>
              <a:t>سیستم‌های بزرگ به دلیل پیچیدگی بیشتر، معمولاً به طراحی و مستندات اولیه گسترده‌تری نیاز دارند. روش‌های چابک به طور سنتی تمرکز زیادی روی مستندات ندارند و بیشتر بر کدنویسی و تعاملات تیمی تاکید می‌کنند. این ویژگی می‌تواند در سیستم‌های بزرگ که تیم‌های متعدد باید بر روی بخش‌های مختلف کار کنند، به یک چالش تبدیل شود.</a:t>
            </a:r>
          </a:p>
          <a:p>
            <a:pPr algn="justLow"/>
            <a:r>
              <a:rPr lang="fa-IR" sz="3200" dirty="0"/>
              <a:t>با این حال، با انجام برخی تغییرات و تطبیق‌ها، روش‌های چابک می‌توانند در پروژه‌های بزرگ نیز به کار گرفته شوند. برای مثال، مستندسازی بخش‌های کلیدی و تعیین نقش‌ها و ارتباطات مشخص بین تیم‌ها می‌تواند باعث موفقیت بیشتر روش‌های چابک در مقیاس‌های بزرگ شود.</a:t>
            </a:r>
          </a:p>
          <a:p>
            <a:pPr algn="justLow" rtl="1">
              <a:buFont typeface="Arial" panose="020B0604020202020204" pitchFamily="34" charset="0"/>
              <a:buChar char="•"/>
            </a:pPr>
            <a:endParaRPr lang="en-US" sz="40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r>
              <a:rPr lang="en-US" dirty="0"/>
              <a:t> )</a:t>
            </a:r>
            <a:r>
              <a:rPr lang="fa-IR" dirty="0"/>
              <a:t>ادامه)</a:t>
            </a:r>
            <a:endParaRPr lang="en-US" dirty="0"/>
          </a:p>
        </p:txBody>
      </p:sp>
    </p:spTree>
    <p:extLst>
      <p:ext uri="{BB962C8B-B14F-4D97-AF65-F5344CB8AC3E}">
        <p14:creationId xmlns:p14="http://schemas.microsoft.com/office/powerpoint/2010/main" val="8580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79</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514261"/>
          </a:xfrm>
          <a:prstGeom prst="rect">
            <a:avLst/>
          </a:prstGeom>
          <a:noFill/>
        </p:spPr>
        <p:txBody>
          <a:bodyPr wrap="square">
            <a:spAutoFit/>
          </a:bodyPr>
          <a:lstStyle/>
          <a:p>
            <a:pPr algn="r" rtl="1">
              <a:lnSpc>
                <a:spcPct val="110000"/>
              </a:lnSpc>
            </a:pPr>
            <a:r>
              <a:rPr lang="fa-IR" sz="2800" b="1" i="0" dirty="0">
                <a:solidFill>
                  <a:srgbClr val="1F1F1F"/>
                </a:solidFill>
                <a:effectLst/>
                <a:latin typeface="Google Sans"/>
                <a:cs typeface="B Nazanin" panose="00000400000000000000" pitchFamily="2" charset="-78"/>
              </a:rPr>
              <a:t>محدودیت های روش چابک:</a:t>
            </a:r>
            <a:endParaRPr lang="fa-IR" sz="2800" b="0" i="0" dirty="0">
              <a:solidFill>
                <a:srgbClr val="1F1F1F"/>
              </a:solidFill>
              <a:effectLst/>
              <a:latin typeface="Google Sans"/>
              <a:cs typeface="B Nazanin" panose="00000400000000000000" pitchFamily="2" charset="-78"/>
            </a:endParaRPr>
          </a:p>
          <a:p>
            <a:pPr lvl="1">
              <a:lnSpc>
                <a:spcPct val="110000"/>
              </a:lnSpc>
            </a:pPr>
            <a:r>
              <a:rPr lang="fa-IR" sz="2800" b="0" i="0" dirty="0">
                <a:solidFill>
                  <a:srgbClr val="1F1F1F"/>
                </a:solidFill>
                <a:effectLst/>
                <a:latin typeface="Google Sans"/>
                <a:cs typeface="B Nazanin" panose="00000400000000000000" pitchFamily="2" charset="-78"/>
              </a:rPr>
              <a:t>به دلیل تمرکز بر </a:t>
            </a:r>
            <a:r>
              <a:rPr lang="fa-IR" sz="2800" b="1" i="0" dirty="0">
                <a:solidFill>
                  <a:srgbClr val="1F1F1F"/>
                </a:solidFill>
                <a:effectLst/>
                <a:latin typeface="Google Sans"/>
                <a:cs typeface="B Nazanin" panose="00000400000000000000" pitchFamily="2" charset="-78"/>
              </a:rPr>
              <a:t>تیم های کوچک و کاملاً یکپارچه</a:t>
            </a:r>
            <a:r>
              <a:rPr lang="fa-IR" sz="2800" b="0" i="0" dirty="0">
                <a:solidFill>
                  <a:srgbClr val="1F1F1F"/>
                </a:solidFill>
                <a:effectLst/>
                <a:latin typeface="Google Sans"/>
                <a:cs typeface="B Nazanin" panose="00000400000000000000" pitchFamily="2" charset="-78"/>
              </a:rPr>
              <a:t>، در مقیاس بندی روش های چابک برای </a:t>
            </a:r>
            <a:r>
              <a:rPr lang="fa-IR" sz="2800" b="1" i="0" dirty="0">
                <a:solidFill>
                  <a:srgbClr val="1F1F1F"/>
                </a:solidFill>
                <a:effectLst/>
                <a:latin typeface="Google Sans"/>
                <a:cs typeface="B Nazanin" panose="00000400000000000000" pitchFamily="2" charset="-78"/>
              </a:rPr>
              <a:t>سیستم های بزرگ مشکلاتی </a:t>
            </a:r>
            <a:r>
              <a:rPr lang="fa-IR" sz="280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2322</TotalTime>
  <Words>14429</Words>
  <Application>Microsoft Office PowerPoint</Application>
  <PresentationFormat>On-screen Show (4:3)</PresentationFormat>
  <Paragraphs>1119</Paragraphs>
  <Slides>79</Slides>
  <Notes>37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79</vt:i4>
      </vt:variant>
    </vt:vector>
  </HeadingPairs>
  <TitlesOfParts>
    <vt:vector size="96" baseType="lpstr">
      <vt:lpstr>-apple-system</vt:lpstr>
      <vt:lpstr>Arial</vt:lpstr>
      <vt:lpstr>B Nazanin</vt:lpstr>
      <vt:lpstr>B Titr</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مثال‌های توسعه مبتنی بر برنامه‌ریزی</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نحوه کار توسعه مبتنی بر تست:</vt:lpstr>
      <vt:lpstr>نحوه کار توسعه مبتنی بر تست:</vt:lpstr>
      <vt:lpstr>نحوه کار توسعه مبتنی بر تست:</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توسعه‌ سیستم‌های بزرگ</vt:lpstr>
      <vt:lpstr>توسعه‌ سیستم‌های بزرگ (ادامه)</vt:lpstr>
      <vt:lpstr>Scaling out (توسعه پذیری سازمان) و scaling up  (ارتقا پذیری سامانه ) </vt:lpstr>
      <vt:lpstr>Scaling out (توسعه پذیری سازمان) و scaling up  (ارتقا پذیری سامانه ) </vt:lpstr>
      <vt:lpstr>ارتقا پذیری برای سامانه‌های بزرگ</vt:lpstr>
      <vt:lpstr>توسعه پذیری برای سازمان‌های بزرگ</vt:lpstr>
      <vt:lpstr>نکات کلیدی</vt:lpstr>
      <vt:lpstr>نکات کلیدی )ادامه)</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Ahmad Taghinezhad</cp:lastModifiedBy>
  <cp:revision>162</cp:revision>
  <dcterms:created xsi:type="dcterms:W3CDTF">2010-01-06T20:28:26Z</dcterms:created>
  <dcterms:modified xsi:type="dcterms:W3CDTF">2025-11-04T08:01:17Z</dcterms:modified>
</cp:coreProperties>
</file>